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72" r:id="rId5"/>
    <p:sldId id="264" r:id="rId6"/>
    <p:sldId id="283" r:id="rId7"/>
    <p:sldId id="282" r:id="rId8"/>
    <p:sldId id="279" r:id="rId9"/>
    <p:sldId id="288" r:id="rId10"/>
    <p:sldId id="289" r:id="rId11"/>
    <p:sldId id="290" r:id="rId12"/>
    <p:sldId id="291" r:id="rId13"/>
    <p:sldId id="296" r:id="rId14"/>
    <p:sldId id="297" r:id="rId15"/>
    <p:sldId id="292" r:id="rId16"/>
    <p:sldId id="293" r:id="rId17"/>
    <p:sldId id="294" r:id="rId18"/>
    <p:sldId id="295"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inton Lancaster" initials="CL" lastIdx="1" clrIdx="0"/>
  <p:cmAuthor id="2" name="Clinton Lancaster" initials="CL [2]" lastIdx="1" clrIdx="1"/>
  <p:cmAuthor id="3" name="Clinton Lancaster" initials="CL [3]" lastIdx="1" clrIdx="2"/>
  <p:cmAuthor id="4" name="Clinton Lancaster" initials="CL [4]" lastIdx="1" clrIdx="3"/>
  <p:cmAuthor id="5" name="Clinton Lancaster" initials="CL [5]" lastIdx="1" clrIdx="4"/>
  <p:cmAuthor id="6" name="Clinton Lancaster" initials="CL [6]" lastIdx="1" clrIdx="5"/>
  <p:cmAuthor id="7" name="Clinton Lancaster" initials="CL [7]" lastIdx="1" clrIdx="6"/>
  <p:cmAuthor id="8" name="Clinton Lancaster" initials="CL [8]" lastIdx="1" clrIdx="7"/>
  <p:cmAuthor id="9" name="Clinton Lancaster" initials="CL [9]" lastIdx="1" clrIdx="8"/>
  <p:cmAuthor id="10" name="Clinton Lancaster" initials="CL [10]" lastIdx="1" clrIdx="9"/>
  <p:cmAuthor id="11" name="Clinton Lancaster" initials="CL [11]" lastIdx="1" clrIdx="10"/>
  <p:cmAuthor id="12" name="Clinton Lancaster" initials="CL [12]" lastIdx="1" clrIdx="11"/>
  <p:cmAuthor id="13" name="Microsoft Office User" initials="Office" lastIdx="1" clrIdx="12"/>
  <p:cmAuthor id="14" name="Microsoft Office User" initials="Office [2]"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298FC2"/>
    <a:srgbClr val="05C3DE"/>
    <a:srgbClr val="4C4184"/>
    <a:srgbClr val="63666A"/>
    <a:srgbClr val="007CBA"/>
    <a:srgbClr val="52B9E9"/>
    <a:srgbClr val="54437E"/>
    <a:srgbClr val="60003A"/>
    <a:srgbClr val="D44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autoAdjust="0"/>
    <p:restoredTop sz="67343" autoAdjust="0"/>
  </p:normalViewPr>
  <p:slideViewPr>
    <p:cSldViewPr snapToGrid="0" snapToObjects="1">
      <p:cViewPr varScale="1">
        <p:scale>
          <a:sx n="106" d="100"/>
          <a:sy n="106" d="100"/>
        </p:scale>
        <p:origin x="2748" y="11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745196-57E0-C847-AA1B-E2F5D47DC5C4}" type="datetimeFigureOut">
              <a:rPr lang="en-US" smtClean="0"/>
              <a:t>9/25/2023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EEC08F-79BA-D149-8FD9-D920578AF1C8}" type="slidenum">
              <a:rPr lang="en-US" smtClean="0"/>
              <a:t>‹#›</a:t>
            </a:fld>
            <a:endParaRPr lang="en-US"/>
          </a:p>
        </p:txBody>
      </p:sp>
    </p:spTree>
    <p:extLst>
      <p:ext uri="{BB962C8B-B14F-4D97-AF65-F5344CB8AC3E}">
        <p14:creationId xmlns:p14="http://schemas.microsoft.com/office/powerpoint/2010/main" val="1264078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54695-CEEF-42B8-9FFA-2A87DA1BFA57}"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7D9E5-D77A-4B4F-A36C-3F65DD38BC22}" type="slidenum">
              <a:rPr lang="en-US" smtClean="0"/>
              <a:t>‹#›</a:t>
            </a:fld>
            <a:endParaRPr lang="en-US"/>
          </a:p>
        </p:txBody>
      </p:sp>
    </p:spTree>
    <p:extLst>
      <p:ext uri="{BB962C8B-B14F-4D97-AF65-F5344CB8AC3E}">
        <p14:creationId xmlns:p14="http://schemas.microsoft.com/office/powerpoint/2010/main" val="353715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1</a:t>
            </a:fld>
            <a:endParaRPr lang="en-US"/>
          </a:p>
        </p:txBody>
      </p:sp>
    </p:spTree>
    <p:extLst>
      <p:ext uri="{BB962C8B-B14F-4D97-AF65-F5344CB8AC3E}">
        <p14:creationId xmlns:p14="http://schemas.microsoft.com/office/powerpoint/2010/main" val="133861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10</a:t>
            </a:fld>
            <a:endParaRPr lang="en-US"/>
          </a:p>
        </p:txBody>
      </p:sp>
    </p:spTree>
    <p:extLst>
      <p:ext uri="{BB962C8B-B14F-4D97-AF65-F5344CB8AC3E}">
        <p14:creationId xmlns:p14="http://schemas.microsoft.com/office/powerpoint/2010/main" val="4257544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11</a:t>
            </a:fld>
            <a:endParaRPr lang="en-US"/>
          </a:p>
        </p:txBody>
      </p:sp>
    </p:spTree>
    <p:extLst>
      <p:ext uri="{BB962C8B-B14F-4D97-AF65-F5344CB8AC3E}">
        <p14:creationId xmlns:p14="http://schemas.microsoft.com/office/powerpoint/2010/main" val="191066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questions taken from past TEKS tests!*</a:t>
            </a:r>
          </a:p>
          <a:p>
            <a:endParaRPr lang="en-US" dirty="0"/>
          </a:p>
          <a:p>
            <a:r>
              <a:rPr lang="en-US" dirty="0"/>
              <a:t>If there is time</a:t>
            </a:r>
            <a:r>
              <a:rPr lang="en-US" baseline="0" dirty="0"/>
              <a:t> and have materials to collect answers, students can be “tested” on TEKs questions based on info learned in circuit lab.</a:t>
            </a:r>
          </a:p>
          <a:p>
            <a:endParaRPr lang="en-US" baseline="0" dirty="0"/>
          </a:p>
          <a:p>
            <a:r>
              <a:rPr lang="en-US" baseline="0" dirty="0"/>
              <a:t>Answer is C.  Red and blue lights will not turn on because the switches leading to red and blue bulb is open. </a:t>
            </a:r>
          </a:p>
          <a:p>
            <a:r>
              <a:rPr lang="en-US" baseline="0" dirty="0"/>
              <a:t>Question asks student to assume switch 3 is closed.  From battery, through switch to yellow light, then green light, to battery is a complete circuit.  Thus, the answer is C.</a:t>
            </a:r>
          </a:p>
        </p:txBody>
      </p:sp>
      <p:sp>
        <p:nvSpPr>
          <p:cNvPr id="4" name="Slide Number Placeholder 3"/>
          <p:cNvSpPr>
            <a:spLocks noGrp="1"/>
          </p:cNvSpPr>
          <p:nvPr>
            <p:ph type="sldNum" sz="quarter" idx="10"/>
          </p:nvPr>
        </p:nvSpPr>
        <p:spPr/>
        <p:txBody>
          <a:bodyPr/>
          <a:lstStyle/>
          <a:p>
            <a:fld id="{A9A7D9E5-D77A-4B4F-A36C-3F65DD38BC22}" type="slidenum">
              <a:rPr lang="en-US" smtClean="0"/>
              <a:t>12</a:t>
            </a:fld>
            <a:endParaRPr lang="en-US"/>
          </a:p>
        </p:txBody>
      </p:sp>
    </p:spTree>
    <p:extLst>
      <p:ext uri="{BB962C8B-B14F-4D97-AF65-F5344CB8AC3E}">
        <p14:creationId xmlns:p14="http://schemas.microsoft.com/office/powerpoint/2010/main" val="119755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questions taken from past TEKS tests!*</a:t>
            </a:r>
          </a:p>
          <a:p>
            <a:endParaRPr lang="en-US" dirty="0"/>
          </a:p>
          <a:p>
            <a:r>
              <a:rPr lang="en-US" dirty="0"/>
              <a:t>The answer is C.</a:t>
            </a:r>
          </a:p>
          <a:p>
            <a:r>
              <a:rPr lang="en-US" dirty="0"/>
              <a:t>The</a:t>
            </a:r>
            <a:r>
              <a:rPr lang="en-US" baseline="0" dirty="0"/>
              <a:t> connection in the middle must always be negative to positive.  Electricity flows negative to positive.  If students construct circuit with two negatives in the middle or two positives in the middle, the light(s) will not turn on.</a:t>
            </a:r>
          </a:p>
          <a:p>
            <a:r>
              <a:rPr lang="en-US" baseline="0" dirty="0"/>
              <a:t>None of the other answers matter – straightening wire, adding switch, or length of wire…</a:t>
            </a:r>
          </a:p>
        </p:txBody>
      </p:sp>
      <p:sp>
        <p:nvSpPr>
          <p:cNvPr id="4" name="Slide Number Placeholder 3"/>
          <p:cNvSpPr>
            <a:spLocks noGrp="1"/>
          </p:cNvSpPr>
          <p:nvPr>
            <p:ph type="sldNum" sz="quarter" idx="10"/>
          </p:nvPr>
        </p:nvSpPr>
        <p:spPr/>
        <p:txBody>
          <a:bodyPr/>
          <a:lstStyle/>
          <a:p>
            <a:fld id="{A9A7D9E5-D77A-4B4F-A36C-3F65DD38BC22}" type="slidenum">
              <a:rPr lang="en-US" smtClean="0"/>
              <a:t>13</a:t>
            </a:fld>
            <a:endParaRPr lang="en-US"/>
          </a:p>
        </p:txBody>
      </p:sp>
    </p:spTree>
    <p:extLst>
      <p:ext uri="{BB962C8B-B14F-4D97-AF65-F5344CB8AC3E}">
        <p14:creationId xmlns:p14="http://schemas.microsoft.com/office/powerpoint/2010/main" val="341069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questions taken from past TEKS tests!*</a:t>
            </a:r>
          </a:p>
          <a:p>
            <a:endParaRPr lang="en-US" dirty="0"/>
          </a:p>
          <a:p>
            <a:r>
              <a:rPr lang="en-US" dirty="0"/>
              <a:t>The answer is B.</a:t>
            </a:r>
          </a:p>
          <a:p>
            <a:r>
              <a:rPr lang="en-US" dirty="0"/>
              <a:t>The</a:t>
            </a:r>
            <a:r>
              <a:rPr lang="en-US" baseline="0" dirty="0"/>
              <a:t> key word is COMPLETE circuit.  The green light bulb is part of a complete circuit.  The red lightbulb would need a pathway (wire) on the other side back to the battery to be complete. I sometimes ask student if the wire between the right side of the switch and battery was moved to the right side of the red lightbulb, would both lights turn on?  The answer is yes.</a:t>
            </a:r>
          </a:p>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14</a:t>
            </a:fld>
            <a:endParaRPr lang="en-US"/>
          </a:p>
        </p:txBody>
      </p:sp>
    </p:spTree>
    <p:extLst>
      <p:ext uri="{BB962C8B-B14F-4D97-AF65-F5344CB8AC3E}">
        <p14:creationId xmlns:p14="http://schemas.microsoft.com/office/powerpoint/2010/main" val="92313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questions taken from past TEKS tests!*</a:t>
            </a:r>
          </a:p>
          <a:p>
            <a:endParaRPr lang="en-US" dirty="0"/>
          </a:p>
          <a:p>
            <a:r>
              <a:rPr lang="en-US" dirty="0"/>
              <a:t>The answer is</a:t>
            </a:r>
            <a:r>
              <a:rPr lang="en-US" baseline="0" dirty="0"/>
              <a:t> B.</a:t>
            </a:r>
          </a:p>
          <a:p>
            <a:r>
              <a:rPr lang="en-US" baseline="0" dirty="0"/>
              <a:t>Lights 2 and 3 do not have a pathway (wire) on either side of the light leading back to the power source (battery).</a:t>
            </a:r>
          </a:p>
          <a:p>
            <a:r>
              <a:rPr lang="en-US" baseline="0" dirty="0"/>
              <a:t>The circuit is open on the right side of light bulb 2.  The circuit is open on the left side of light bulb 3.  The circuit is from the battery through light 1, light 4, and back to the battery.</a:t>
            </a:r>
          </a:p>
        </p:txBody>
      </p:sp>
      <p:sp>
        <p:nvSpPr>
          <p:cNvPr id="4" name="Slide Number Placeholder 3"/>
          <p:cNvSpPr>
            <a:spLocks noGrp="1"/>
          </p:cNvSpPr>
          <p:nvPr>
            <p:ph type="sldNum" sz="quarter" idx="10"/>
          </p:nvPr>
        </p:nvSpPr>
        <p:spPr/>
        <p:txBody>
          <a:bodyPr/>
          <a:lstStyle/>
          <a:p>
            <a:fld id="{A9A7D9E5-D77A-4B4F-A36C-3F65DD38BC22}" type="slidenum">
              <a:rPr lang="en-US" smtClean="0"/>
              <a:t>15</a:t>
            </a:fld>
            <a:endParaRPr lang="en-US"/>
          </a:p>
        </p:txBody>
      </p:sp>
    </p:spTree>
    <p:extLst>
      <p:ext uri="{BB962C8B-B14F-4D97-AF65-F5344CB8AC3E}">
        <p14:creationId xmlns:p14="http://schemas.microsoft.com/office/powerpoint/2010/main" val="48341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 students</a:t>
            </a:r>
            <a:r>
              <a:rPr lang="en-US" baseline="0" dirty="0"/>
              <a:t> for their time and participation.  </a:t>
            </a:r>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16</a:t>
            </a:fld>
            <a:endParaRPr lang="en-US"/>
          </a:p>
        </p:txBody>
      </p:sp>
    </p:spTree>
    <p:extLst>
      <p:ext uri="{BB962C8B-B14F-4D97-AF65-F5344CB8AC3E}">
        <p14:creationId xmlns:p14="http://schemas.microsoft.com/office/powerpoint/2010/main" val="317407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2</a:t>
            </a:fld>
            <a:endParaRPr lang="en-US"/>
          </a:p>
        </p:txBody>
      </p:sp>
    </p:spTree>
    <p:extLst>
      <p:ext uri="{BB962C8B-B14F-4D97-AF65-F5344CB8AC3E}">
        <p14:creationId xmlns:p14="http://schemas.microsoft.com/office/powerpoint/2010/main" val="391548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3</a:t>
            </a:fld>
            <a:endParaRPr lang="en-US"/>
          </a:p>
        </p:txBody>
      </p:sp>
    </p:spTree>
    <p:extLst>
      <p:ext uri="{BB962C8B-B14F-4D97-AF65-F5344CB8AC3E}">
        <p14:creationId xmlns:p14="http://schemas.microsoft.com/office/powerpoint/2010/main" val="223859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4</a:t>
            </a:fld>
            <a:endParaRPr lang="en-US"/>
          </a:p>
        </p:txBody>
      </p:sp>
    </p:spTree>
    <p:extLst>
      <p:ext uri="{BB962C8B-B14F-4D97-AF65-F5344CB8AC3E}">
        <p14:creationId xmlns:p14="http://schemas.microsoft.com/office/powerpoint/2010/main" val="105132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5</a:t>
            </a:fld>
            <a:endParaRPr lang="en-US"/>
          </a:p>
        </p:txBody>
      </p:sp>
    </p:spTree>
    <p:extLst>
      <p:ext uri="{BB962C8B-B14F-4D97-AF65-F5344CB8AC3E}">
        <p14:creationId xmlns:p14="http://schemas.microsoft.com/office/powerpoint/2010/main" val="182232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6</a:t>
            </a:fld>
            <a:endParaRPr lang="en-US"/>
          </a:p>
        </p:txBody>
      </p:sp>
    </p:spTree>
    <p:extLst>
      <p:ext uri="{BB962C8B-B14F-4D97-AF65-F5344CB8AC3E}">
        <p14:creationId xmlns:p14="http://schemas.microsoft.com/office/powerpoint/2010/main" val="275353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7</a:t>
            </a:fld>
            <a:endParaRPr lang="en-US"/>
          </a:p>
        </p:txBody>
      </p:sp>
    </p:spTree>
    <p:extLst>
      <p:ext uri="{BB962C8B-B14F-4D97-AF65-F5344CB8AC3E}">
        <p14:creationId xmlns:p14="http://schemas.microsoft.com/office/powerpoint/2010/main" val="139002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8</a:t>
            </a:fld>
            <a:endParaRPr lang="en-US"/>
          </a:p>
        </p:txBody>
      </p:sp>
    </p:spTree>
    <p:extLst>
      <p:ext uri="{BB962C8B-B14F-4D97-AF65-F5344CB8AC3E}">
        <p14:creationId xmlns:p14="http://schemas.microsoft.com/office/powerpoint/2010/main" val="148337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7D9E5-D77A-4B4F-A36C-3F65DD38BC22}" type="slidenum">
              <a:rPr lang="en-US" smtClean="0"/>
              <a:t>9</a:t>
            </a:fld>
            <a:endParaRPr lang="en-US"/>
          </a:p>
        </p:txBody>
      </p:sp>
    </p:spTree>
    <p:extLst>
      <p:ext uri="{BB962C8B-B14F-4D97-AF65-F5344CB8AC3E}">
        <p14:creationId xmlns:p14="http://schemas.microsoft.com/office/powerpoint/2010/main" val="911584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98693"/>
            <a:ext cx="9144000" cy="1075766"/>
          </a:xfrm>
        </p:spPr>
        <p:txBody>
          <a:bodyPr anchor="b">
            <a:normAutofit/>
          </a:bodyPr>
          <a:lstStyle>
            <a:lvl1pPr algn="ctr">
              <a:defRPr sz="4800">
                <a:latin typeface="+mn-lt"/>
              </a:defRPr>
            </a:lvl1pPr>
          </a:lstStyle>
          <a:p>
            <a:r>
              <a:rPr lang="en-US" dirty="0"/>
              <a:t>Title of Presentation</a:t>
            </a:r>
          </a:p>
        </p:txBody>
      </p:sp>
      <p:sp>
        <p:nvSpPr>
          <p:cNvPr id="3" name="Subtitle 2"/>
          <p:cNvSpPr>
            <a:spLocks noGrp="1"/>
          </p:cNvSpPr>
          <p:nvPr>
            <p:ph type="subTitle" idx="1" hasCustomPrompt="1"/>
          </p:nvPr>
        </p:nvSpPr>
        <p:spPr>
          <a:xfrm>
            <a:off x="1524000" y="4143762"/>
            <a:ext cx="9144000" cy="916174"/>
          </a:xfrm>
        </p:spPr>
        <p:txBody>
          <a:bodyPr/>
          <a:lstStyle>
            <a:lvl1pPr marL="0" indent="0" algn="ctr">
              <a:buNone/>
              <a:defRPr sz="2400" baseline="0">
                <a:solidFill>
                  <a:srgbClr val="003DA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I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1411" y="2028026"/>
            <a:ext cx="1369177" cy="1095342"/>
          </a:xfrm>
          <a:prstGeom prst="rect">
            <a:avLst/>
          </a:prstGeom>
        </p:spPr>
      </p:pic>
      <p:sp>
        <p:nvSpPr>
          <p:cNvPr id="12" name="Text Placeholder 11"/>
          <p:cNvSpPr>
            <a:spLocks noGrp="1"/>
          </p:cNvSpPr>
          <p:nvPr>
            <p:ph type="body" sz="quarter" idx="10" hasCustomPrompt="1"/>
          </p:nvPr>
        </p:nvSpPr>
        <p:spPr>
          <a:xfrm>
            <a:off x="8920706" y="6032810"/>
            <a:ext cx="2709862" cy="334886"/>
          </a:xfrm>
        </p:spPr>
        <p:txBody>
          <a:bodyPr/>
          <a:lstStyle>
            <a:lvl1pPr marL="0" indent="0" algn="r">
              <a:buNone/>
              <a:defRPr sz="1400">
                <a:solidFill>
                  <a:srgbClr val="474C55"/>
                </a:solidFill>
              </a:defRPr>
            </a:lvl1pPr>
          </a:lstStyle>
          <a:p>
            <a:pPr lvl="0"/>
            <a:r>
              <a:rPr lang="en-US" dirty="0"/>
              <a:t>Date</a:t>
            </a:r>
          </a:p>
        </p:txBody>
      </p:sp>
    </p:spTree>
    <p:extLst>
      <p:ext uri="{BB962C8B-B14F-4D97-AF65-F5344CB8AC3E}">
        <p14:creationId xmlns:p14="http://schemas.microsoft.com/office/powerpoint/2010/main" val="68118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3D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515125" y="2835481"/>
            <a:ext cx="9161751" cy="1187038"/>
          </a:xfrm>
        </p:spPr>
        <p:txBody>
          <a:bodyPr>
            <a:normAutofit/>
          </a:bodyPr>
          <a:lstStyle>
            <a:lvl1pPr algn="ctr">
              <a:defRPr sz="6000">
                <a:solidFill>
                  <a:schemeClr val="bg1"/>
                </a:solidFill>
                <a:latin typeface="+mn-lt"/>
              </a:defRPr>
            </a:lvl1pPr>
          </a:lstStyle>
          <a:p>
            <a:r>
              <a:rPr lang="en-US" dirty="0"/>
              <a:t>Slide title or headline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1" cy="428969"/>
          </a:xfrm>
          <a:prstGeom prst="rect">
            <a:avLst/>
          </a:prstGeom>
        </p:spPr>
      </p:pic>
    </p:spTree>
    <p:extLst>
      <p:ext uri="{BB962C8B-B14F-4D97-AF65-F5344CB8AC3E}">
        <p14:creationId xmlns:p14="http://schemas.microsoft.com/office/powerpoint/2010/main" val="87745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lide 3">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298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515125" y="2835481"/>
            <a:ext cx="9161751" cy="1187038"/>
          </a:xfrm>
        </p:spPr>
        <p:txBody>
          <a:bodyPr>
            <a:normAutofit/>
          </a:bodyPr>
          <a:lstStyle>
            <a:lvl1pPr algn="ctr">
              <a:defRPr sz="6000">
                <a:solidFill>
                  <a:schemeClr val="bg1"/>
                </a:solidFill>
                <a:latin typeface="+mn-lt"/>
              </a:defRPr>
            </a:lvl1pPr>
          </a:lstStyle>
          <a:p>
            <a:r>
              <a:rPr lang="en-US" dirty="0"/>
              <a:t>Slide title or headline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1" cy="428969"/>
          </a:xfrm>
          <a:prstGeom prst="rect">
            <a:avLst/>
          </a:prstGeom>
        </p:spPr>
      </p:pic>
    </p:spTree>
    <p:extLst>
      <p:ext uri="{BB962C8B-B14F-4D97-AF65-F5344CB8AC3E}">
        <p14:creationId xmlns:p14="http://schemas.microsoft.com/office/powerpoint/2010/main" val="70795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Slide 4">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6366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515125" y="2835481"/>
            <a:ext cx="9161751" cy="1187038"/>
          </a:xfrm>
        </p:spPr>
        <p:txBody>
          <a:bodyPr>
            <a:normAutofit/>
          </a:bodyPr>
          <a:lstStyle>
            <a:lvl1pPr algn="ctr">
              <a:defRPr sz="6000">
                <a:solidFill>
                  <a:schemeClr val="bg1"/>
                </a:solidFill>
                <a:latin typeface="+mn-lt"/>
              </a:defRPr>
            </a:lvl1pPr>
          </a:lstStyle>
          <a:p>
            <a:r>
              <a:rPr lang="en-US" dirty="0"/>
              <a:t>Slide title or headline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1" cy="428969"/>
          </a:xfrm>
          <a:prstGeom prst="rect">
            <a:avLst/>
          </a:prstGeom>
        </p:spPr>
      </p:pic>
    </p:spTree>
    <p:extLst>
      <p:ext uri="{BB962C8B-B14F-4D97-AF65-F5344CB8AC3E}">
        <p14:creationId xmlns:p14="http://schemas.microsoft.com/office/powerpoint/2010/main" val="28476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ing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D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5311084" y="4206240"/>
            <a:ext cx="1569832" cy="369332"/>
          </a:xfrm>
          <a:prstGeom prst="rect">
            <a:avLst/>
          </a:prstGeom>
          <a:noFill/>
        </p:spPr>
        <p:txBody>
          <a:bodyPr wrap="square" rtlCol="0">
            <a:spAutoFit/>
          </a:bodyPr>
          <a:lstStyle/>
          <a:p>
            <a:pPr algn="ctr"/>
            <a:r>
              <a:rPr lang="en-US" dirty="0" err="1">
                <a:solidFill>
                  <a:schemeClr val="bg1"/>
                </a:solidFill>
              </a:rPr>
              <a:t>pec.coop</a:t>
            </a:r>
            <a:endParaRPr lang="en-US" dirty="0">
              <a:solidFill>
                <a:schemeClr val="bg1"/>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0208" y="2752366"/>
            <a:ext cx="1691584" cy="1353268"/>
          </a:xfrm>
          <a:prstGeom prst="rect">
            <a:avLst/>
          </a:prstGeom>
        </p:spPr>
      </p:pic>
    </p:spTree>
    <p:extLst>
      <p:ext uri="{BB962C8B-B14F-4D97-AF65-F5344CB8AC3E}">
        <p14:creationId xmlns:p14="http://schemas.microsoft.com/office/powerpoint/2010/main" val="59250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ing Slide 2">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flip="none" rotWithShape="1">
            <a:gsLst>
              <a:gs pos="0">
                <a:srgbClr val="003DA5">
                  <a:shade val="30000"/>
                  <a:satMod val="115000"/>
                </a:srgbClr>
              </a:gs>
              <a:gs pos="100000">
                <a:srgbClr val="0037AE">
                  <a:lumMod val="29000"/>
                  <a:lumOff val="71000"/>
                </a:srgbClr>
              </a:gs>
              <a:gs pos="54000">
                <a:srgbClr val="003DA5">
                  <a:shade val="100000"/>
                  <a:satMod val="115000"/>
                  <a:lumMod val="79000"/>
                  <a:lumOff val="2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5311084" y="4206240"/>
            <a:ext cx="1569832" cy="369332"/>
          </a:xfrm>
          <a:prstGeom prst="rect">
            <a:avLst/>
          </a:prstGeom>
          <a:noFill/>
        </p:spPr>
        <p:txBody>
          <a:bodyPr wrap="square" rtlCol="0">
            <a:spAutoFit/>
          </a:bodyPr>
          <a:lstStyle/>
          <a:p>
            <a:pPr algn="ctr"/>
            <a:r>
              <a:rPr lang="en-US" dirty="0" err="1">
                <a:solidFill>
                  <a:schemeClr val="bg1"/>
                </a:solidFill>
              </a:rPr>
              <a:t>pec.coop</a:t>
            </a:r>
            <a:endParaRPr lang="en-US" dirty="0">
              <a:solidFill>
                <a:schemeClr val="bg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0208" y="2752366"/>
            <a:ext cx="1691584" cy="1353268"/>
          </a:xfrm>
          <a:prstGeom prst="rect">
            <a:avLst/>
          </a:prstGeom>
        </p:spPr>
      </p:pic>
    </p:spTree>
    <p:extLst>
      <p:ext uri="{BB962C8B-B14F-4D97-AF65-F5344CB8AC3E}">
        <p14:creationId xmlns:p14="http://schemas.microsoft.com/office/powerpoint/2010/main" val="3551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Slide 3">
    <p:spTree>
      <p:nvGrpSpPr>
        <p:cNvPr id="1" name=""/>
        <p:cNvGrpSpPr/>
        <p:nvPr/>
      </p:nvGrpSpPr>
      <p:grpSpPr>
        <a:xfrm>
          <a:off x="0" y="0"/>
          <a:ext cx="0" cy="0"/>
          <a:chOff x="0" y="0"/>
          <a:chExt cx="0" cy="0"/>
        </a:xfrm>
      </p:grpSpPr>
      <p:sp>
        <p:nvSpPr>
          <p:cNvPr id="6" name="TextBox 5"/>
          <p:cNvSpPr txBox="1"/>
          <p:nvPr userDrawn="1"/>
        </p:nvSpPr>
        <p:spPr>
          <a:xfrm>
            <a:off x="5311084" y="4206240"/>
            <a:ext cx="1569832" cy="369332"/>
          </a:xfrm>
          <a:prstGeom prst="rect">
            <a:avLst/>
          </a:prstGeom>
          <a:noFill/>
        </p:spPr>
        <p:txBody>
          <a:bodyPr wrap="square" rtlCol="0">
            <a:spAutoFit/>
          </a:bodyPr>
          <a:lstStyle/>
          <a:p>
            <a:pPr algn="ctr"/>
            <a:r>
              <a:rPr lang="en-US" dirty="0" err="1">
                <a:solidFill>
                  <a:srgbClr val="003DA5"/>
                </a:solidFill>
              </a:rPr>
              <a:t>pec.coop</a:t>
            </a:r>
            <a:endParaRPr lang="en-US" dirty="0">
              <a:solidFill>
                <a:srgbClr val="003DA5"/>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0208" y="2752366"/>
            <a:ext cx="1691584" cy="1353267"/>
          </a:xfrm>
          <a:prstGeom prst="rect">
            <a:avLst/>
          </a:prstGeom>
        </p:spPr>
      </p:pic>
    </p:spTree>
    <p:extLst>
      <p:ext uri="{BB962C8B-B14F-4D97-AF65-F5344CB8AC3E}">
        <p14:creationId xmlns:p14="http://schemas.microsoft.com/office/powerpoint/2010/main" val="171819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4" name="Rectangle 13"/>
          <p:cNvSpPr/>
          <p:nvPr userDrawn="1"/>
        </p:nvSpPr>
        <p:spPr>
          <a:xfrm>
            <a:off x="0" y="0"/>
            <a:ext cx="12192000" cy="5804807"/>
          </a:xfrm>
          <a:prstGeom prst="rect">
            <a:avLst/>
          </a:prstGeom>
          <a:solidFill>
            <a:srgbClr val="003D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8920706" y="6200075"/>
            <a:ext cx="2709862" cy="334886"/>
          </a:xfrm>
        </p:spPr>
        <p:txBody>
          <a:bodyPr/>
          <a:lstStyle>
            <a:lvl1pPr marL="0" indent="0" algn="r">
              <a:buNone/>
              <a:defRPr sz="1400">
                <a:solidFill>
                  <a:srgbClr val="474C55"/>
                </a:solidFill>
              </a:defRPr>
            </a:lvl1pPr>
          </a:lstStyle>
          <a:p>
            <a:pPr lvl="0"/>
            <a:r>
              <a:rPr lang="en-US" dirty="0"/>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698" y="793589"/>
            <a:ext cx="1332469" cy="1065975"/>
          </a:xfrm>
          <a:prstGeom prst="rect">
            <a:avLst/>
          </a:prstGeom>
        </p:spPr>
      </p:pic>
      <p:sp>
        <p:nvSpPr>
          <p:cNvPr id="9" name="Title 1"/>
          <p:cNvSpPr>
            <a:spLocks noGrp="1"/>
          </p:cNvSpPr>
          <p:nvPr>
            <p:ph type="ctrTitle" hasCustomPrompt="1"/>
          </p:nvPr>
        </p:nvSpPr>
        <p:spPr>
          <a:xfrm>
            <a:off x="867698" y="1658072"/>
            <a:ext cx="9144000" cy="1075766"/>
          </a:xfrm>
        </p:spPr>
        <p:txBody>
          <a:bodyPr anchor="b">
            <a:normAutofit/>
          </a:bodyPr>
          <a:lstStyle>
            <a:lvl1pPr algn="l">
              <a:defRPr sz="4800">
                <a:solidFill>
                  <a:schemeClr val="bg1"/>
                </a:solidFill>
                <a:latin typeface="+mn-lt"/>
              </a:defRPr>
            </a:lvl1pPr>
          </a:lstStyle>
          <a:p>
            <a:r>
              <a:rPr lang="en-US" dirty="0"/>
              <a:t>Title of Presentation</a:t>
            </a:r>
          </a:p>
        </p:txBody>
      </p:sp>
      <p:sp>
        <p:nvSpPr>
          <p:cNvPr id="10" name="Subtitle 2"/>
          <p:cNvSpPr>
            <a:spLocks noGrp="1"/>
          </p:cNvSpPr>
          <p:nvPr>
            <p:ph type="subTitle" idx="1" hasCustomPrompt="1"/>
          </p:nvPr>
        </p:nvSpPr>
        <p:spPr>
          <a:xfrm>
            <a:off x="867698" y="2713933"/>
            <a:ext cx="9144000" cy="916174"/>
          </a:xfr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I Title</a:t>
            </a:r>
          </a:p>
        </p:txBody>
      </p:sp>
    </p:spTree>
    <p:extLst>
      <p:ext uri="{BB962C8B-B14F-4D97-AF65-F5344CB8AC3E}">
        <p14:creationId xmlns:p14="http://schemas.microsoft.com/office/powerpoint/2010/main" val="51126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cxnSp>
        <p:nvCxnSpPr>
          <p:cNvPr id="7" name="Straight Connector 6"/>
          <p:cNvCxnSpPr/>
          <p:nvPr userDrawn="1"/>
        </p:nvCxnSpPr>
        <p:spPr>
          <a:xfrm>
            <a:off x="3220003" y="2746470"/>
            <a:ext cx="0" cy="13716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0011" y="2631520"/>
            <a:ext cx="2001875" cy="1601500"/>
          </a:xfrm>
          <a:prstGeom prst="rect">
            <a:avLst/>
          </a:prstGeom>
        </p:spPr>
      </p:pic>
      <p:sp>
        <p:nvSpPr>
          <p:cNvPr id="9" name="Title 1"/>
          <p:cNvSpPr>
            <a:spLocks noGrp="1"/>
          </p:cNvSpPr>
          <p:nvPr>
            <p:ph type="ctrTitle" hasCustomPrompt="1"/>
          </p:nvPr>
        </p:nvSpPr>
        <p:spPr>
          <a:xfrm>
            <a:off x="3508121" y="2470872"/>
            <a:ext cx="8089147" cy="1075766"/>
          </a:xfrm>
        </p:spPr>
        <p:txBody>
          <a:bodyPr anchor="b">
            <a:normAutofit/>
          </a:bodyPr>
          <a:lstStyle>
            <a:lvl1pPr algn="l">
              <a:defRPr sz="4800">
                <a:solidFill>
                  <a:schemeClr val="tx1"/>
                </a:solidFill>
                <a:latin typeface="+mn-lt"/>
              </a:defRPr>
            </a:lvl1pPr>
          </a:lstStyle>
          <a:p>
            <a:r>
              <a:rPr lang="en-US" dirty="0"/>
              <a:t>Title of Presentation</a:t>
            </a:r>
          </a:p>
        </p:txBody>
      </p:sp>
      <p:sp>
        <p:nvSpPr>
          <p:cNvPr id="10" name="Subtitle 2"/>
          <p:cNvSpPr>
            <a:spLocks noGrp="1"/>
          </p:cNvSpPr>
          <p:nvPr>
            <p:ph type="subTitle" idx="1" hasCustomPrompt="1"/>
          </p:nvPr>
        </p:nvSpPr>
        <p:spPr>
          <a:xfrm>
            <a:off x="3508121" y="3615941"/>
            <a:ext cx="8089147" cy="916174"/>
          </a:xfrm>
        </p:spPr>
        <p:txBody>
          <a:bodyPr/>
          <a:lstStyle>
            <a:lvl1pPr marL="0" indent="0" algn="l">
              <a:buNone/>
              <a:defRPr sz="240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I Title</a:t>
            </a:r>
          </a:p>
        </p:txBody>
      </p:sp>
      <p:sp>
        <p:nvSpPr>
          <p:cNvPr id="13" name="Text Placeholder 11"/>
          <p:cNvSpPr>
            <a:spLocks noGrp="1"/>
          </p:cNvSpPr>
          <p:nvPr>
            <p:ph type="body" sz="quarter" idx="10" hasCustomPrompt="1"/>
          </p:nvPr>
        </p:nvSpPr>
        <p:spPr>
          <a:xfrm>
            <a:off x="8920706" y="6032810"/>
            <a:ext cx="2709862" cy="334886"/>
          </a:xfrm>
        </p:spPr>
        <p:txBody>
          <a:bodyPr/>
          <a:lstStyle>
            <a:lvl1pPr marL="0" indent="0" algn="r">
              <a:buNone/>
              <a:defRPr sz="1400">
                <a:solidFill>
                  <a:srgbClr val="474C55"/>
                </a:solidFill>
              </a:defRPr>
            </a:lvl1pPr>
          </a:lstStyle>
          <a:p>
            <a:pPr lvl="0"/>
            <a:r>
              <a:rPr lang="en-US" dirty="0"/>
              <a:t>Date</a:t>
            </a:r>
          </a:p>
        </p:txBody>
      </p:sp>
    </p:spTree>
    <p:extLst>
      <p:ext uri="{BB962C8B-B14F-4D97-AF65-F5344CB8AC3E}">
        <p14:creationId xmlns:p14="http://schemas.microsoft.com/office/powerpoint/2010/main" val="6865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00406"/>
            <a:ext cx="3326176" cy="3857188"/>
          </a:xfrm>
        </p:spPr>
        <p:txBody>
          <a:bodyPr>
            <a:normAutofit/>
          </a:bodyPr>
          <a:lstStyle>
            <a:lvl1pPr>
              <a:defRPr sz="5000">
                <a:solidFill>
                  <a:srgbClr val="003DA5"/>
                </a:solidFill>
                <a:latin typeface="+mn-lt"/>
              </a:defRPr>
            </a:lvl1pPr>
          </a:lstStyle>
          <a:p>
            <a:r>
              <a:rPr lang="en-US" dirty="0"/>
              <a:t>Slide title or headline</a:t>
            </a:r>
          </a:p>
        </p:txBody>
      </p:sp>
      <p:sp>
        <p:nvSpPr>
          <p:cNvPr id="8" name="Rectangle 7"/>
          <p:cNvSpPr/>
          <p:nvPr userDrawn="1"/>
        </p:nvSpPr>
        <p:spPr>
          <a:xfrm>
            <a:off x="5029200" y="0"/>
            <a:ext cx="7162800" cy="6858000"/>
          </a:xfrm>
          <a:prstGeom prst="rect">
            <a:avLst/>
          </a:prstGeom>
          <a:solidFill>
            <a:srgbClr val="003D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1" cy="428969"/>
          </a:xfrm>
          <a:prstGeom prst="rect">
            <a:avLst/>
          </a:prstGeom>
        </p:spPr>
      </p:pic>
      <p:sp>
        <p:nvSpPr>
          <p:cNvPr id="11" name="Content Placeholder 10"/>
          <p:cNvSpPr>
            <a:spLocks noGrp="1"/>
          </p:cNvSpPr>
          <p:nvPr>
            <p:ph sz="quarter" idx="10"/>
          </p:nvPr>
        </p:nvSpPr>
        <p:spPr>
          <a:xfrm>
            <a:off x="5509489" y="457200"/>
            <a:ext cx="6166624" cy="5497513"/>
          </a:xfrm>
        </p:spPr>
        <p:txBody>
          <a:bodyPr>
            <a:norm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86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021214" y="1500406"/>
            <a:ext cx="3326176" cy="3857188"/>
          </a:xfrm>
        </p:spPr>
        <p:txBody>
          <a:bodyPr>
            <a:normAutofit/>
          </a:bodyPr>
          <a:lstStyle>
            <a:lvl1pPr>
              <a:defRPr sz="5000">
                <a:solidFill>
                  <a:srgbClr val="003DA5"/>
                </a:solidFill>
                <a:latin typeface="+mn-lt"/>
              </a:defRPr>
            </a:lvl1pPr>
          </a:lstStyle>
          <a:p>
            <a:r>
              <a:rPr lang="en-US" dirty="0"/>
              <a:t>Slide title or headline</a:t>
            </a:r>
          </a:p>
        </p:txBody>
      </p:sp>
      <p:sp>
        <p:nvSpPr>
          <p:cNvPr id="11" name="Rectangle 10"/>
          <p:cNvSpPr/>
          <p:nvPr userDrawn="1"/>
        </p:nvSpPr>
        <p:spPr>
          <a:xfrm>
            <a:off x="0" y="0"/>
            <a:ext cx="7162800" cy="6858000"/>
          </a:xfrm>
          <a:prstGeom prst="rect">
            <a:avLst/>
          </a:prstGeom>
          <a:solidFill>
            <a:srgbClr val="003D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sp>
        <p:nvSpPr>
          <p:cNvPr id="6" name="Content Placeholder 10"/>
          <p:cNvSpPr>
            <a:spLocks noGrp="1"/>
          </p:cNvSpPr>
          <p:nvPr>
            <p:ph sz="quarter" idx="10"/>
          </p:nvPr>
        </p:nvSpPr>
        <p:spPr>
          <a:xfrm>
            <a:off x="490662" y="457200"/>
            <a:ext cx="6166624" cy="5879054"/>
          </a:xfrm>
        </p:spPr>
        <p:txBody>
          <a:bodyPr>
            <a:norm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45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117" y="539826"/>
            <a:ext cx="10847024" cy="697959"/>
          </a:xfrm>
        </p:spPr>
        <p:txBody>
          <a:bodyPr/>
          <a:lstStyle>
            <a:lvl1pPr>
              <a:defRPr sz="4000">
                <a:solidFill>
                  <a:srgbClr val="003DA5"/>
                </a:solidFill>
                <a:latin typeface="+mn-lt"/>
              </a:defRPr>
            </a:lvl1pPr>
          </a:lstStyle>
          <a:p>
            <a:r>
              <a:rPr lang="en-US" dirty="0"/>
              <a:t>Headline</a:t>
            </a:r>
          </a:p>
        </p:txBody>
      </p:sp>
      <p:sp>
        <p:nvSpPr>
          <p:cNvPr id="5" name="Content Placeholder 10"/>
          <p:cNvSpPr>
            <a:spLocks noGrp="1"/>
          </p:cNvSpPr>
          <p:nvPr>
            <p:ph sz="quarter" idx="10"/>
          </p:nvPr>
        </p:nvSpPr>
        <p:spPr>
          <a:xfrm>
            <a:off x="533117" y="1405054"/>
            <a:ext cx="10847024" cy="4549659"/>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spTree>
    <p:extLst>
      <p:ext uri="{BB962C8B-B14F-4D97-AF65-F5344CB8AC3E}">
        <p14:creationId xmlns:p14="http://schemas.microsoft.com/office/powerpoint/2010/main" val="85706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D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DA5"/>
              </a:solidFill>
            </a:endParaRPr>
          </a:p>
        </p:txBody>
      </p:sp>
      <p:sp>
        <p:nvSpPr>
          <p:cNvPr id="5" name="Title 1"/>
          <p:cNvSpPr>
            <a:spLocks noGrp="1"/>
          </p:cNvSpPr>
          <p:nvPr>
            <p:ph type="title" hasCustomPrompt="1"/>
          </p:nvPr>
        </p:nvSpPr>
        <p:spPr>
          <a:xfrm>
            <a:off x="533117" y="283349"/>
            <a:ext cx="10847024" cy="697959"/>
          </a:xfrm>
        </p:spPr>
        <p:txBody>
          <a:bodyPr/>
          <a:lstStyle>
            <a:lvl1pPr>
              <a:defRPr sz="4000">
                <a:solidFill>
                  <a:schemeClr val="bg1"/>
                </a:solidFill>
                <a:latin typeface="+mn-lt"/>
              </a:defRPr>
            </a:lvl1pPr>
          </a:lstStyle>
          <a:p>
            <a:r>
              <a:rPr lang="en-US" dirty="0"/>
              <a:t>Headline</a:t>
            </a:r>
          </a:p>
        </p:txBody>
      </p:sp>
      <p:sp>
        <p:nvSpPr>
          <p:cNvPr id="9" name="Content Placeholder 10"/>
          <p:cNvSpPr>
            <a:spLocks noGrp="1"/>
          </p:cNvSpPr>
          <p:nvPr>
            <p:ph sz="quarter" idx="10"/>
          </p:nvPr>
        </p:nvSpPr>
        <p:spPr>
          <a:xfrm>
            <a:off x="533117" y="1405054"/>
            <a:ext cx="10847024" cy="4549659"/>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spTree>
    <p:extLst>
      <p:ext uri="{BB962C8B-B14F-4D97-AF65-F5344CB8AC3E}">
        <p14:creationId xmlns:p14="http://schemas.microsoft.com/office/powerpoint/2010/main" val="157392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9" name="Rectangle 8"/>
          <p:cNvSpPr/>
          <p:nvPr userDrawn="1"/>
        </p:nvSpPr>
        <p:spPr>
          <a:xfrm>
            <a:off x="0" y="-1"/>
            <a:ext cx="12192000" cy="1229033"/>
          </a:xfrm>
          <a:prstGeom prst="rect">
            <a:avLst/>
          </a:prstGeom>
          <a:gradFill flip="none" rotWithShape="1">
            <a:gsLst>
              <a:gs pos="0">
                <a:srgbClr val="003DA5">
                  <a:shade val="30000"/>
                  <a:satMod val="115000"/>
                </a:srgbClr>
              </a:gs>
              <a:gs pos="100000">
                <a:srgbClr val="0037AE">
                  <a:lumMod val="29000"/>
                  <a:lumOff val="71000"/>
                </a:srgbClr>
              </a:gs>
              <a:gs pos="54000">
                <a:srgbClr val="003DA5">
                  <a:shade val="100000"/>
                  <a:satMod val="115000"/>
                  <a:lumMod val="79000"/>
                  <a:lumOff val="2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533117" y="283349"/>
            <a:ext cx="10847024" cy="697959"/>
          </a:xfrm>
        </p:spPr>
        <p:txBody>
          <a:bodyPr/>
          <a:lstStyle>
            <a:lvl1pPr>
              <a:defRPr sz="4000">
                <a:solidFill>
                  <a:schemeClr val="bg1"/>
                </a:solidFill>
                <a:latin typeface="+mn-lt"/>
              </a:defRPr>
            </a:lvl1pPr>
          </a:lstStyle>
          <a:p>
            <a:r>
              <a:rPr lang="en-US" dirty="0"/>
              <a:t>Headline</a:t>
            </a:r>
          </a:p>
        </p:txBody>
      </p:sp>
      <p:sp>
        <p:nvSpPr>
          <p:cNvPr id="7" name="Content Placeholder 10"/>
          <p:cNvSpPr>
            <a:spLocks noGrp="1"/>
          </p:cNvSpPr>
          <p:nvPr>
            <p:ph sz="quarter" idx="10"/>
          </p:nvPr>
        </p:nvSpPr>
        <p:spPr>
          <a:xfrm>
            <a:off x="533117" y="1405054"/>
            <a:ext cx="10847024" cy="4549659"/>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spTree>
    <p:extLst>
      <p:ext uri="{BB962C8B-B14F-4D97-AF65-F5344CB8AC3E}">
        <p14:creationId xmlns:p14="http://schemas.microsoft.com/office/powerpoint/2010/main" val="52548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Slide 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515125" y="2835481"/>
            <a:ext cx="9161751" cy="1187038"/>
          </a:xfrm>
        </p:spPr>
        <p:txBody>
          <a:bodyPr>
            <a:normAutofit/>
          </a:bodyPr>
          <a:lstStyle>
            <a:lvl1pPr algn="ctr">
              <a:defRPr sz="6000">
                <a:solidFill>
                  <a:srgbClr val="003DA5"/>
                </a:solidFill>
                <a:latin typeface="+mn-lt"/>
              </a:defRPr>
            </a:lvl1pPr>
          </a:lstStyle>
          <a:p>
            <a:r>
              <a:rPr lang="en-US" dirty="0"/>
              <a:t>Slide title or headline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spTree>
    <p:extLst>
      <p:ext uri="{BB962C8B-B14F-4D97-AF65-F5344CB8AC3E}">
        <p14:creationId xmlns:p14="http://schemas.microsoft.com/office/powerpoint/2010/main" val="33124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9170-6B3E-5841-8501-3D76B0904946}" type="datetimeFigureOut">
              <a:rPr lang="en-US" smtClean="0"/>
              <a:t>9/25/2023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200F7-C428-B14D-864E-D9DBE0DAC765}" type="slidenum">
              <a:rPr lang="en-US" smtClean="0"/>
              <a:t>‹#›</a:t>
            </a:fld>
            <a:endParaRPr lang="en-US"/>
          </a:p>
        </p:txBody>
      </p:sp>
    </p:spTree>
    <p:extLst>
      <p:ext uri="{BB962C8B-B14F-4D97-AF65-F5344CB8AC3E}">
        <p14:creationId xmlns:p14="http://schemas.microsoft.com/office/powerpoint/2010/main" val="39549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6" r:id="rId8"/>
    <p:sldLayoutId id="2147483656" r:id="rId9"/>
    <p:sldLayoutId id="2147483657" r:id="rId10"/>
    <p:sldLayoutId id="2147483660" r:id="rId11"/>
    <p:sldLayoutId id="2147483663" r:id="rId12"/>
    <p:sldLayoutId id="2147483658" r:id="rId13"/>
    <p:sldLayoutId id="2147483664" r:id="rId14"/>
    <p:sldLayoutId id="2147483665"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698" y="1908312"/>
            <a:ext cx="9144000" cy="825525"/>
          </a:xfrm>
        </p:spPr>
        <p:txBody>
          <a:bodyPr/>
          <a:lstStyle/>
          <a:p>
            <a:r>
              <a:rPr lang="en-US"/>
              <a:t>Circuit Builder </a:t>
            </a:r>
            <a:r>
              <a:rPr lang="en-US" dirty="0"/>
              <a:t>Lab</a:t>
            </a:r>
          </a:p>
        </p:txBody>
      </p:sp>
      <p:sp>
        <p:nvSpPr>
          <p:cNvPr id="3" name="Subtitle 2"/>
          <p:cNvSpPr>
            <a:spLocks noGrp="1"/>
          </p:cNvSpPr>
          <p:nvPr>
            <p:ph type="subTitle" idx="1"/>
          </p:nvPr>
        </p:nvSpPr>
        <p:spPr/>
        <p:txBody>
          <a:bodyPr/>
          <a:lstStyle/>
          <a:p>
            <a:r>
              <a:rPr lang="en-US" b="1" dirty="0"/>
              <a:t>Mrs. M </a:t>
            </a:r>
            <a:r>
              <a:rPr lang="en-US" dirty="0"/>
              <a:t>I Youth Engagement Representative</a:t>
            </a:r>
          </a:p>
        </p:txBody>
      </p:sp>
    </p:spTree>
    <p:extLst>
      <p:ext uri="{BB962C8B-B14F-4D97-AF65-F5344CB8AC3E}">
        <p14:creationId xmlns:p14="http://schemas.microsoft.com/office/powerpoint/2010/main" val="150619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Conductors and Insulators</a:t>
            </a:r>
          </a:p>
        </p:txBody>
      </p:sp>
      <p:sp>
        <p:nvSpPr>
          <p:cNvPr id="40" name="TextBox 39"/>
          <p:cNvSpPr txBox="1"/>
          <p:nvPr/>
        </p:nvSpPr>
        <p:spPr>
          <a:xfrm>
            <a:off x="119867" y="6242586"/>
            <a:ext cx="7467600" cy="369332"/>
          </a:xfrm>
          <a:prstGeom prst="rect">
            <a:avLst/>
          </a:prstGeom>
          <a:noFill/>
        </p:spPr>
        <p:txBody>
          <a:bodyPr wrap="square" rtlCol="0">
            <a:spAutoFit/>
          </a:bodyPr>
          <a:lstStyle/>
          <a:p>
            <a:r>
              <a:rPr lang="en-US" b="1" dirty="0">
                <a:solidFill>
                  <a:srgbClr val="FF0000"/>
                </a:solidFill>
              </a:rPr>
              <a:t>Safety is FIRST, Batteries are LAST!</a:t>
            </a:r>
          </a:p>
        </p:txBody>
      </p:sp>
      <p:grpSp>
        <p:nvGrpSpPr>
          <p:cNvPr id="3" name="Group 2">
            <a:extLst>
              <a:ext uri="{FF2B5EF4-FFF2-40B4-BE49-F238E27FC236}">
                <a16:creationId xmlns:a16="http://schemas.microsoft.com/office/drawing/2014/main" id="{8F8983E8-5ACC-4489-B0C0-C5F2A50ED933}"/>
              </a:ext>
            </a:extLst>
          </p:cNvPr>
          <p:cNvGrpSpPr>
            <a:grpSpLocks/>
          </p:cNvGrpSpPr>
          <p:nvPr/>
        </p:nvGrpSpPr>
        <p:grpSpPr bwMode="auto">
          <a:xfrm>
            <a:off x="4909127" y="1223304"/>
            <a:ext cx="6442430" cy="5094869"/>
            <a:chOff x="108409863" y="108171029"/>
            <a:chExt cx="3269205" cy="2398037"/>
          </a:xfrm>
        </p:grpSpPr>
        <p:sp>
          <p:nvSpPr>
            <p:cNvPr id="4" name="AutoShape 3">
              <a:extLst>
                <a:ext uri="{FF2B5EF4-FFF2-40B4-BE49-F238E27FC236}">
                  <a16:creationId xmlns:a16="http://schemas.microsoft.com/office/drawing/2014/main" id="{30F218A4-8A25-45ED-844A-B0E5EC6CE287}"/>
                </a:ext>
              </a:extLst>
            </p:cNvPr>
            <p:cNvSpPr>
              <a:spLocks noChangeArrowheads="1"/>
            </p:cNvSpPr>
            <p:nvPr/>
          </p:nvSpPr>
          <p:spPr bwMode="auto">
            <a:xfrm>
              <a:off x="108570853" y="108645888"/>
              <a:ext cx="1291104" cy="667770"/>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390CD960-CB06-4A71-B441-F5F320023E1C}"/>
                </a:ext>
              </a:extLst>
            </p:cNvPr>
            <p:cNvSpPr>
              <a:spLocks noChangeShapeType="1"/>
            </p:cNvSpPr>
            <p:nvPr/>
          </p:nvSpPr>
          <p:spPr bwMode="auto">
            <a:xfrm>
              <a:off x="108570853" y="108862542"/>
              <a:ext cx="1205031" cy="0"/>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E53FC326-79DC-4F96-8E55-28FBAA1F79EA}"/>
                </a:ext>
              </a:extLst>
            </p:cNvPr>
            <p:cNvSpPr>
              <a:spLocks noChangeShapeType="1"/>
            </p:cNvSpPr>
            <p:nvPr/>
          </p:nvSpPr>
          <p:spPr bwMode="auto">
            <a:xfrm flipV="1">
              <a:off x="109775884" y="108782410"/>
              <a:ext cx="86073" cy="80132"/>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B300A34C-B9C5-48AE-BA87-814788106E8F}"/>
                </a:ext>
              </a:extLst>
            </p:cNvPr>
            <p:cNvSpPr txBox="1">
              <a:spLocks noChangeArrowheads="1"/>
            </p:cNvSpPr>
            <p:nvPr/>
          </p:nvSpPr>
          <p:spPr bwMode="auto">
            <a:xfrm>
              <a:off x="108746188" y="108607843"/>
              <a:ext cx="194866" cy="212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48E5F533-9A8D-4931-B052-D3DC03F81316}"/>
                </a:ext>
              </a:extLst>
            </p:cNvPr>
            <p:cNvSpPr txBox="1">
              <a:spLocks noChangeArrowheads="1"/>
            </p:cNvSpPr>
            <p:nvPr/>
          </p:nvSpPr>
          <p:spPr bwMode="auto">
            <a:xfrm>
              <a:off x="109501637" y="108593480"/>
              <a:ext cx="143456" cy="115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AutoShape 8">
              <a:extLst>
                <a:ext uri="{FF2B5EF4-FFF2-40B4-BE49-F238E27FC236}">
                  <a16:creationId xmlns:a16="http://schemas.microsoft.com/office/drawing/2014/main" id="{795A5707-39C7-406C-998F-31FA22FDBC4D}"/>
                </a:ext>
              </a:extLst>
            </p:cNvPr>
            <p:cNvSpPr>
              <a:spLocks noChangeArrowheads="1"/>
            </p:cNvSpPr>
            <p:nvPr/>
          </p:nvSpPr>
          <p:spPr bwMode="auto">
            <a:xfrm>
              <a:off x="108911960" y="108886285"/>
              <a:ext cx="376173" cy="373952"/>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9">
              <a:extLst>
                <a:ext uri="{FF2B5EF4-FFF2-40B4-BE49-F238E27FC236}">
                  <a16:creationId xmlns:a16="http://schemas.microsoft.com/office/drawing/2014/main" id="{EA406D0F-F410-4EEE-9A15-5973CF46D937}"/>
                </a:ext>
              </a:extLst>
            </p:cNvPr>
            <p:cNvSpPr>
              <a:spLocks noChangeArrowheads="1"/>
            </p:cNvSpPr>
            <p:nvPr/>
          </p:nvSpPr>
          <p:spPr bwMode="auto">
            <a:xfrm>
              <a:off x="108669678" y="108651824"/>
              <a:ext cx="57382" cy="53421"/>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AutoShape 10">
              <a:extLst>
                <a:ext uri="{FF2B5EF4-FFF2-40B4-BE49-F238E27FC236}">
                  <a16:creationId xmlns:a16="http://schemas.microsoft.com/office/drawing/2014/main" id="{DF6E3802-A75B-4D49-8838-2CF0D32ABA3C}"/>
                </a:ext>
              </a:extLst>
            </p:cNvPr>
            <p:cNvSpPr>
              <a:spLocks noChangeArrowheads="1"/>
            </p:cNvSpPr>
            <p:nvPr/>
          </p:nvSpPr>
          <p:spPr bwMode="auto">
            <a:xfrm>
              <a:off x="109677059" y="108651824"/>
              <a:ext cx="57382" cy="53421"/>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11">
              <a:extLst>
                <a:ext uri="{FF2B5EF4-FFF2-40B4-BE49-F238E27FC236}">
                  <a16:creationId xmlns:a16="http://schemas.microsoft.com/office/drawing/2014/main" id="{A562F10F-2953-461C-B115-18890654D2BE}"/>
                </a:ext>
              </a:extLst>
            </p:cNvPr>
            <p:cNvSpPr>
              <a:spLocks noChangeArrowheads="1"/>
            </p:cNvSpPr>
            <p:nvPr/>
          </p:nvSpPr>
          <p:spPr bwMode="auto">
            <a:xfrm>
              <a:off x="110260446" y="108343165"/>
              <a:ext cx="1291105" cy="667771"/>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E6CE55F8-D659-4F0C-8599-6FBC780BD0CE}"/>
                </a:ext>
              </a:extLst>
            </p:cNvPr>
            <p:cNvSpPr>
              <a:spLocks noChangeShapeType="1"/>
            </p:cNvSpPr>
            <p:nvPr/>
          </p:nvSpPr>
          <p:spPr bwMode="auto">
            <a:xfrm>
              <a:off x="110260446" y="108559820"/>
              <a:ext cx="1205032" cy="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515F8EF7-9A9D-4C49-A7D2-E337433C5FCB}"/>
                </a:ext>
              </a:extLst>
            </p:cNvPr>
            <p:cNvSpPr>
              <a:spLocks noChangeShapeType="1"/>
            </p:cNvSpPr>
            <p:nvPr/>
          </p:nvSpPr>
          <p:spPr bwMode="auto">
            <a:xfrm flipV="1">
              <a:off x="111465478" y="108485623"/>
              <a:ext cx="86073" cy="80132"/>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C23DB4CA-CADB-4AE3-A792-91DCE6CE5875}"/>
                </a:ext>
              </a:extLst>
            </p:cNvPr>
            <p:cNvSpPr txBox="1">
              <a:spLocks noChangeArrowheads="1"/>
            </p:cNvSpPr>
            <p:nvPr/>
          </p:nvSpPr>
          <p:spPr bwMode="auto">
            <a:xfrm>
              <a:off x="110435782" y="108305121"/>
              <a:ext cx="162491" cy="18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FA1F2FCB-A48C-4690-AD0A-7B8AA676568B}"/>
                </a:ext>
              </a:extLst>
            </p:cNvPr>
            <p:cNvSpPr txBox="1">
              <a:spLocks noChangeArrowheads="1"/>
            </p:cNvSpPr>
            <p:nvPr/>
          </p:nvSpPr>
          <p:spPr bwMode="auto">
            <a:xfrm>
              <a:off x="111210445" y="108283002"/>
              <a:ext cx="143456" cy="115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AutoShape 16">
              <a:extLst>
                <a:ext uri="{FF2B5EF4-FFF2-40B4-BE49-F238E27FC236}">
                  <a16:creationId xmlns:a16="http://schemas.microsoft.com/office/drawing/2014/main" id="{54D422C1-7D6A-4303-A0DB-2126E93DEF9E}"/>
                </a:ext>
              </a:extLst>
            </p:cNvPr>
            <p:cNvSpPr>
              <a:spLocks noChangeArrowheads="1"/>
            </p:cNvSpPr>
            <p:nvPr/>
          </p:nvSpPr>
          <p:spPr bwMode="auto">
            <a:xfrm>
              <a:off x="110601553" y="108583563"/>
              <a:ext cx="376174" cy="373951"/>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AutoShape 17">
              <a:extLst>
                <a:ext uri="{FF2B5EF4-FFF2-40B4-BE49-F238E27FC236}">
                  <a16:creationId xmlns:a16="http://schemas.microsoft.com/office/drawing/2014/main" id="{ECAC74FF-AF3D-4F28-BBCA-066F01121EDD}"/>
                </a:ext>
              </a:extLst>
            </p:cNvPr>
            <p:cNvSpPr>
              <a:spLocks noChangeArrowheads="1"/>
            </p:cNvSpPr>
            <p:nvPr/>
          </p:nvSpPr>
          <p:spPr bwMode="auto">
            <a:xfrm>
              <a:off x="110359272" y="108349101"/>
              <a:ext cx="57383" cy="53422"/>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AutoShape 18">
              <a:extLst>
                <a:ext uri="{FF2B5EF4-FFF2-40B4-BE49-F238E27FC236}">
                  <a16:creationId xmlns:a16="http://schemas.microsoft.com/office/drawing/2014/main" id="{7BE09B42-F5D1-4E04-8312-B5C038E4D23F}"/>
                </a:ext>
              </a:extLst>
            </p:cNvPr>
            <p:cNvSpPr>
              <a:spLocks noChangeArrowheads="1"/>
            </p:cNvSpPr>
            <p:nvPr/>
          </p:nvSpPr>
          <p:spPr bwMode="auto">
            <a:xfrm>
              <a:off x="111366652" y="108349101"/>
              <a:ext cx="57383" cy="53422"/>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AutoShape 19">
              <a:extLst>
                <a:ext uri="{FF2B5EF4-FFF2-40B4-BE49-F238E27FC236}">
                  <a16:creationId xmlns:a16="http://schemas.microsoft.com/office/drawing/2014/main" id="{8A46E8B4-9933-4076-B23C-B0DFC67332A8}"/>
                </a:ext>
              </a:extLst>
            </p:cNvPr>
            <p:cNvSpPr>
              <a:spLocks noChangeArrowheads="1"/>
            </p:cNvSpPr>
            <p:nvPr/>
          </p:nvSpPr>
          <p:spPr bwMode="auto">
            <a:xfrm rot="12000000">
              <a:off x="108618671" y="108675567"/>
              <a:ext cx="86074" cy="13355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AutoShape 20">
              <a:extLst>
                <a:ext uri="{FF2B5EF4-FFF2-40B4-BE49-F238E27FC236}">
                  <a16:creationId xmlns:a16="http://schemas.microsoft.com/office/drawing/2014/main" id="{78AA7055-28CC-47FE-A173-0CC517D06A75}"/>
                </a:ext>
              </a:extLst>
            </p:cNvPr>
            <p:cNvSpPr>
              <a:spLocks noChangeArrowheads="1"/>
            </p:cNvSpPr>
            <p:nvPr/>
          </p:nvSpPr>
          <p:spPr bwMode="auto">
            <a:xfrm>
              <a:off x="109664307" y="108509366"/>
              <a:ext cx="86073" cy="13355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AutoShape 21">
              <a:extLst>
                <a:ext uri="{FF2B5EF4-FFF2-40B4-BE49-F238E27FC236}">
                  <a16:creationId xmlns:a16="http://schemas.microsoft.com/office/drawing/2014/main" id="{2C3E4CE7-6FC5-4BEB-8E07-78C102C27870}"/>
                </a:ext>
              </a:extLst>
            </p:cNvPr>
            <p:cNvSpPr>
              <a:spLocks noChangeArrowheads="1"/>
            </p:cNvSpPr>
            <p:nvPr/>
          </p:nvSpPr>
          <p:spPr bwMode="auto">
            <a:xfrm>
              <a:off x="110343333" y="108209611"/>
              <a:ext cx="86073" cy="13355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AutoShape 22">
              <a:extLst>
                <a:ext uri="{FF2B5EF4-FFF2-40B4-BE49-F238E27FC236}">
                  <a16:creationId xmlns:a16="http://schemas.microsoft.com/office/drawing/2014/main" id="{FB301FF0-1967-4503-9F2E-95FA1B438D33}"/>
                </a:ext>
              </a:extLst>
            </p:cNvPr>
            <p:cNvSpPr>
              <a:spLocks noChangeArrowheads="1"/>
            </p:cNvSpPr>
            <p:nvPr/>
          </p:nvSpPr>
          <p:spPr bwMode="auto">
            <a:xfrm rot="3600000">
              <a:off x="111414254" y="108258082"/>
              <a:ext cx="80132" cy="14345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ADE542CE-4001-4141-B375-36F3FFF12515}"/>
                </a:ext>
              </a:extLst>
            </p:cNvPr>
            <p:cNvSpPr>
              <a:spLocks/>
            </p:cNvSpPr>
            <p:nvPr/>
          </p:nvSpPr>
          <p:spPr bwMode="auto">
            <a:xfrm>
              <a:off x="109686622" y="108171029"/>
              <a:ext cx="717281" cy="347240"/>
            </a:xfrm>
            <a:custGeom>
              <a:avLst/>
              <a:gdLst>
                <a:gd name="T0" fmla="*/ 0 w 1428750"/>
                <a:gd name="T1" fmla="*/ 742950 h 742950"/>
                <a:gd name="T2" fmla="*/ 228600 w 1428750"/>
                <a:gd name="T3" fmla="*/ 342900 h 742950"/>
                <a:gd name="T4" fmla="*/ 685800 w 1428750"/>
                <a:gd name="T5" fmla="*/ 57150 h 742950"/>
                <a:gd name="T6" fmla="*/ 1143000 w 1428750"/>
                <a:gd name="T7" fmla="*/ 0 h 742950"/>
                <a:gd name="T8" fmla="*/ 1371600 w 1428750"/>
                <a:gd name="T9" fmla="*/ 57150 h 742950"/>
                <a:gd name="T10" fmla="*/ 1428750 w 1428750"/>
                <a:gd name="T11" fmla="*/ 114300 h 742950"/>
              </a:gdLst>
              <a:ahLst/>
              <a:cxnLst>
                <a:cxn ang="0">
                  <a:pos x="T0" y="T1"/>
                </a:cxn>
                <a:cxn ang="0">
                  <a:pos x="T2" y="T3"/>
                </a:cxn>
                <a:cxn ang="0">
                  <a:pos x="T4" y="T5"/>
                </a:cxn>
                <a:cxn ang="0">
                  <a:pos x="T6" y="T7"/>
                </a:cxn>
                <a:cxn ang="0">
                  <a:pos x="T8" y="T9"/>
                </a:cxn>
                <a:cxn ang="0">
                  <a:pos x="T10" y="T11"/>
                </a:cxn>
              </a:cxnLst>
              <a:rect l="0" t="0" r="r" b="b"/>
              <a:pathLst>
                <a:path w="1428750" h="742950">
                  <a:moveTo>
                    <a:pt x="0" y="742950"/>
                  </a:moveTo>
                  <a:cubicBezTo>
                    <a:pt x="57150" y="600075"/>
                    <a:pt x="114300" y="457200"/>
                    <a:pt x="228600" y="342900"/>
                  </a:cubicBezTo>
                  <a:cubicBezTo>
                    <a:pt x="342900" y="228600"/>
                    <a:pt x="533400" y="114300"/>
                    <a:pt x="685800" y="57150"/>
                  </a:cubicBezTo>
                  <a:cubicBezTo>
                    <a:pt x="838200" y="0"/>
                    <a:pt x="1028700" y="0"/>
                    <a:pt x="1143000" y="0"/>
                  </a:cubicBezTo>
                  <a:cubicBezTo>
                    <a:pt x="1257300" y="0"/>
                    <a:pt x="1323975" y="38100"/>
                    <a:pt x="1371600" y="57150"/>
                  </a:cubicBezTo>
                  <a:cubicBezTo>
                    <a:pt x="1419225" y="76200"/>
                    <a:pt x="1423987" y="95250"/>
                    <a:pt x="1428750" y="114300"/>
                  </a:cubicBezTo>
                </a:path>
              </a:pathLst>
            </a:custGeom>
            <a:noFill/>
            <a:ln w="19050" cap="flat" cmpd="sng" algn="ctr">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AutoShape 24">
              <a:extLst>
                <a:ext uri="{FF2B5EF4-FFF2-40B4-BE49-F238E27FC236}">
                  <a16:creationId xmlns:a16="http://schemas.microsoft.com/office/drawing/2014/main" id="{7BCC561B-9E49-4F18-B249-538FEDF256CD}"/>
                </a:ext>
              </a:extLst>
            </p:cNvPr>
            <p:cNvSpPr>
              <a:spLocks noChangeArrowheads="1"/>
            </p:cNvSpPr>
            <p:nvPr/>
          </p:nvSpPr>
          <p:spPr bwMode="auto">
            <a:xfrm>
              <a:off x="108679242" y="110313829"/>
              <a:ext cx="545133" cy="255237"/>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tebulb">
              <a:extLst>
                <a:ext uri="{FF2B5EF4-FFF2-40B4-BE49-F238E27FC236}">
                  <a16:creationId xmlns:a16="http://schemas.microsoft.com/office/drawing/2014/main" id="{8AEB70B0-FFD1-4238-9E5D-05A18F8CFAFB}"/>
                </a:ext>
              </a:extLst>
            </p:cNvPr>
            <p:cNvSpPr>
              <a:spLocks noEditPoints="1" noChangeArrowheads="1"/>
            </p:cNvSpPr>
            <p:nvPr/>
          </p:nvSpPr>
          <p:spPr bwMode="auto">
            <a:xfrm>
              <a:off x="108733436" y="109821163"/>
              <a:ext cx="425585" cy="54608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2D45EA9D-DBD9-4580-99EE-E8A10FDDDD89}"/>
                </a:ext>
              </a:extLst>
            </p:cNvPr>
            <p:cNvSpPr>
              <a:spLocks noChangeArrowheads="1"/>
            </p:cNvSpPr>
            <p:nvPr/>
          </p:nvSpPr>
          <p:spPr bwMode="auto">
            <a:xfrm>
              <a:off x="109115986" y="110361315"/>
              <a:ext cx="60570" cy="3264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E07A170B-01C3-42A3-A2FC-2DD91F30BBE4}"/>
                </a:ext>
              </a:extLst>
            </p:cNvPr>
            <p:cNvSpPr>
              <a:spLocks noChangeArrowheads="1"/>
            </p:cNvSpPr>
            <p:nvPr/>
          </p:nvSpPr>
          <p:spPr bwMode="auto">
            <a:xfrm>
              <a:off x="108727060" y="110358347"/>
              <a:ext cx="60571" cy="3264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AutoShape 28">
              <a:extLst>
                <a:ext uri="{FF2B5EF4-FFF2-40B4-BE49-F238E27FC236}">
                  <a16:creationId xmlns:a16="http://schemas.microsoft.com/office/drawing/2014/main" id="{01951B71-94E8-470A-A72E-C625C3DA623F}"/>
                </a:ext>
              </a:extLst>
            </p:cNvPr>
            <p:cNvSpPr>
              <a:spLocks noChangeArrowheads="1"/>
            </p:cNvSpPr>
            <p:nvPr/>
          </p:nvSpPr>
          <p:spPr bwMode="auto">
            <a:xfrm rot="3600000">
              <a:off x="109176339" y="110261393"/>
              <a:ext cx="80132" cy="14345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AutoShape 29">
              <a:extLst>
                <a:ext uri="{FF2B5EF4-FFF2-40B4-BE49-F238E27FC236}">
                  <a16:creationId xmlns:a16="http://schemas.microsoft.com/office/drawing/2014/main" id="{AE5E2057-BBE6-48F0-A9BA-54DD48676F58}"/>
                </a:ext>
              </a:extLst>
            </p:cNvPr>
            <p:cNvSpPr>
              <a:spLocks noChangeArrowheads="1"/>
            </p:cNvSpPr>
            <p:nvPr/>
          </p:nvSpPr>
          <p:spPr bwMode="auto">
            <a:xfrm rot="19200000">
              <a:off x="108652145" y="110245568"/>
              <a:ext cx="86073" cy="13355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Freeform 30">
              <a:extLst>
                <a:ext uri="{FF2B5EF4-FFF2-40B4-BE49-F238E27FC236}">
                  <a16:creationId xmlns:a16="http://schemas.microsoft.com/office/drawing/2014/main" id="{115A93E3-788F-4D26-95AB-92B180CC8FA8}"/>
                </a:ext>
              </a:extLst>
            </p:cNvPr>
            <p:cNvSpPr>
              <a:spLocks/>
            </p:cNvSpPr>
            <p:nvPr/>
          </p:nvSpPr>
          <p:spPr bwMode="auto">
            <a:xfrm>
              <a:off x="108409863" y="108806152"/>
              <a:ext cx="243875" cy="1469095"/>
            </a:xfrm>
            <a:custGeom>
              <a:avLst/>
              <a:gdLst>
                <a:gd name="T0" fmla="*/ 428625 w 485775"/>
                <a:gd name="T1" fmla="*/ 0 h 3143250"/>
                <a:gd name="T2" fmla="*/ 200025 w 485775"/>
                <a:gd name="T3" fmla="*/ 457200 h 3143250"/>
                <a:gd name="T4" fmla="*/ 28575 w 485775"/>
                <a:gd name="T5" fmla="*/ 971550 h 3143250"/>
                <a:gd name="T6" fmla="*/ 28575 w 485775"/>
                <a:gd name="T7" fmla="*/ 1714500 h 3143250"/>
                <a:gd name="T8" fmla="*/ 200025 w 485775"/>
                <a:gd name="T9" fmla="*/ 2628900 h 3143250"/>
                <a:gd name="T10" fmla="*/ 485775 w 485775"/>
                <a:gd name="T11" fmla="*/ 3143250 h 3143250"/>
              </a:gdLst>
              <a:ahLst/>
              <a:cxnLst>
                <a:cxn ang="0">
                  <a:pos x="T0" y="T1"/>
                </a:cxn>
                <a:cxn ang="0">
                  <a:pos x="T2" y="T3"/>
                </a:cxn>
                <a:cxn ang="0">
                  <a:pos x="T4" y="T5"/>
                </a:cxn>
                <a:cxn ang="0">
                  <a:pos x="T6" y="T7"/>
                </a:cxn>
                <a:cxn ang="0">
                  <a:pos x="T8" y="T9"/>
                </a:cxn>
                <a:cxn ang="0">
                  <a:pos x="T10" y="T11"/>
                </a:cxn>
              </a:cxnLst>
              <a:rect l="0" t="0" r="r" b="b"/>
              <a:pathLst>
                <a:path w="485775" h="3143250">
                  <a:moveTo>
                    <a:pt x="428625" y="0"/>
                  </a:moveTo>
                  <a:cubicBezTo>
                    <a:pt x="347662" y="147637"/>
                    <a:pt x="266700" y="295275"/>
                    <a:pt x="200025" y="457200"/>
                  </a:cubicBezTo>
                  <a:cubicBezTo>
                    <a:pt x="133350" y="619125"/>
                    <a:pt x="57150" y="762000"/>
                    <a:pt x="28575" y="971550"/>
                  </a:cubicBezTo>
                  <a:cubicBezTo>
                    <a:pt x="0" y="1181100"/>
                    <a:pt x="0" y="1438275"/>
                    <a:pt x="28575" y="1714500"/>
                  </a:cubicBezTo>
                  <a:cubicBezTo>
                    <a:pt x="57150" y="1990725"/>
                    <a:pt x="123825" y="2390775"/>
                    <a:pt x="200025" y="2628900"/>
                  </a:cubicBezTo>
                  <a:cubicBezTo>
                    <a:pt x="276225" y="2867025"/>
                    <a:pt x="381000" y="3005137"/>
                    <a:pt x="485775" y="3143250"/>
                  </a:cubicBezTo>
                </a:path>
              </a:pathLst>
            </a:custGeom>
            <a:noFill/>
            <a:ln w="19050" cap="flat" cmpd="sng" algn="ctr">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E64A3104-D7B0-4BB0-9EE6-8A6947FA4ED2}"/>
                </a:ext>
              </a:extLst>
            </p:cNvPr>
            <p:cNvSpPr>
              <a:spLocks noChangeArrowheads="1"/>
            </p:cNvSpPr>
            <p:nvPr/>
          </p:nvSpPr>
          <p:spPr bwMode="auto">
            <a:xfrm>
              <a:off x="110435782" y="110197605"/>
              <a:ext cx="516442" cy="193389"/>
            </a:xfrm>
            <a:prstGeom prst="rect">
              <a:avLst/>
            </a:prstGeom>
            <a:solidFill>
              <a:srgbClr val="00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Amasis MT Pro Black" panose="02040A04050005020304" pitchFamily="18" charset="0"/>
                </a:rPr>
                <a:t>OBJECT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AutoShape 32">
              <a:extLst>
                <a:ext uri="{FF2B5EF4-FFF2-40B4-BE49-F238E27FC236}">
                  <a16:creationId xmlns:a16="http://schemas.microsoft.com/office/drawing/2014/main" id="{6F36AF9F-23CF-42CC-893C-C7F807C12253}"/>
                </a:ext>
              </a:extLst>
            </p:cNvPr>
            <p:cNvSpPr>
              <a:spLocks noChangeArrowheads="1"/>
            </p:cNvSpPr>
            <p:nvPr/>
          </p:nvSpPr>
          <p:spPr bwMode="auto">
            <a:xfrm rot="3600000">
              <a:off x="110898019" y="110121336"/>
              <a:ext cx="80132" cy="14345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2DE53741-FCB6-4857-BCFF-8835BD777CE7}"/>
                </a:ext>
              </a:extLst>
            </p:cNvPr>
            <p:cNvSpPr>
              <a:spLocks/>
            </p:cNvSpPr>
            <p:nvPr/>
          </p:nvSpPr>
          <p:spPr bwMode="auto">
            <a:xfrm>
              <a:off x="109256254" y="110163952"/>
              <a:ext cx="1233723" cy="138006"/>
            </a:xfrm>
            <a:custGeom>
              <a:avLst/>
              <a:gdLst>
                <a:gd name="T0" fmla="*/ 0 w 2457450"/>
                <a:gd name="T1" fmla="*/ 295275 h 295275"/>
                <a:gd name="T2" fmla="*/ 342900 w 2457450"/>
                <a:gd name="T3" fmla="*/ 123825 h 295275"/>
                <a:gd name="T4" fmla="*/ 1085850 w 2457450"/>
                <a:gd name="T5" fmla="*/ 9525 h 295275"/>
                <a:gd name="T6" fmla="*/ 1657350 w 2457450"/>
                <a:gd name="T7" fmla="*/ 66675 h 295275"/>
                <a:gd name="T8" fmla="*/ 2457450 w 2457450"/>
                <a:gd name="T9" fmla="*/ 180975 h 295275"/>
              </a:gdLst>
              <a:ahLst/>
              <a:cxnLst>
                <a:cxn ang="0">
                  <a:pos x="T0" y="T1"/>
                </a:cxn>
                <a:cxn ang="0">
                  <a:pos x="T2" y="T3"/>
                </a:cxn>
                <a:cxn ang="0">
                  <a:pos x="T4" y="T5"/>
                </a:cxn>
                <a:cxn ang="0">
                  <a:pos x="T6" y="T7"/>
                </a:cxn>
                <a:cxn ang="0">
                  <a:pos x="T8" y="T9"/>
                </a:cxn>
              </a:cxnLst>
              <a:rect l="0" t="0" r="r" b="b"/>
              <a:pathLst>
                <a:path w="2457450" h="295275">
                  <a:moveTo>
                    <a:pt x="0" y="295275"/>
                  </a:moveTo>
                  <a:cubicBezTo>
                    <a:pt x="80962" y="233362"/>
                    <a:pt x="161925" y="171450"/>
                    <a:pt x="342900" y="123825"/>
                  </a:cubicBezTo>
                  <a:cubicBezTo>
                    <a:pt x="523875" y="76200"/>
                    <a:pt x="866775" y="19050"/>
                    <a:pt x="1085850" y="9525"/>
                  </a:cubicBezTo>
                  <a:cubicBezTo>
                    <a:pt x="1304925" y="0"/>
                    <a:pt x="1428750" y="38100"/>
                    <a:pt x="1657350" y="66675"/>
                  </a:cubicBezTo>
                  <a:cubicBezTo>
                    <a:pt x="1885950" y="95250"/>
                    <a:pt x="2171700" y="138112"/>
                    <a:pt x="2457450" y="180975"/>
                  </a:cubicBezTo>
                </a:path>
              </a:pathLst>
            </a:custGeom>
            <a:noFill/>
            <a:ln w="19050" cap="flat" cmpd="sng" algn="ctr">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5429A506-1CA7-45D3-933A-5F43CEFADC9D}"/>
                </a:ext>
              </a:extLst>
            </p:cNvPr>
            <p:cNvSpPr>
              <a:spLocks/>
            </p:cNvSpPr>
            <p:nvPr/>
          </p:nvSpPr>
          <p:spPr bwMode="auto">
            <a:xfrm>
              <a:off x="110952224" y="108273420"/>
              <a:ext cx="726844" cy="1900920"/>
            </a:xfrm>
            <a:custGeom>
              <a:avLst/>
              <a:gdLst>
                <a:gd name="T0" fmla="*/ 1143000 w 1447800"/>
                <a:gd name="T1" fmla="*/ 66675 h 4067175"/>
                <a:gd name="T2" fmla="*/ 1371600 w 1447800"/>
                <a:gd name="T3" fmla="*/ 123825 h 4067175"/>
                <a:gd name="T4" fmla="*/ 1428750 w 1447800"/>
                <a:gd name="T5" fmla="*/ 809625 h 4067175"/>
                <a:gd name="T6" fmla="*/ 1314450 w 1447800"/>
                <a:gd name="T7" fmla="*/ 2181225 h 4067175"/>
                <a:gd name="T8" fmla="*/ 628650 w 1447800"/>
                <a:gd name="T9" fmla="*/ 3609975 h 4067175"/>
                <a:gd name="T10" fmla="*/ 0 w 1447800"/>
                <a:gd name="T11" fmla="*/ 4067175 h 4067175"/>
              </a:gdLst>
              <a:ahLst/>
              <a:cxnLst>
                <a:cxn ang="0">
                  <a:pos x="T0" y="T1"/>
                </a:cxn>
                <a:cxn ang="0">
                  <a:pos x="T2" y="T3"/>
                </a:cxn>
                <a:cxn ang="0">
                  <a:pos x="T4" y="T5"/>
                </a:cxn>
                <a:cxn ang="0">
                  <a:pos x="T6" y="T7"/>
                </a:cxn>
                <a:cxn ang="0">
                  <a:pos x="T8" y="T9"/>
                </a:cxn>
                <a:cxn ang="0">
                  <a:pos x="T10" y="T11"/>
                </a:cxn>
              </a:cxnLst>
              <a:rect l="0" t="0" r="r" b="b"/>
              <a:pathLst>
                <a:path w="1447800" h="4067175">
                  <a:moveTo>
                    <a:pt x="1143000" y="66675"/>
                  </a:moveTo>
                  <a:cubicBezTo>
                    <a:pt x="1233487" y="33337"/>
                    <a:pt x="1323975" y="0"/>
                    <a:pt x="1371600" y="123825"/>
                  </a:cubicBezTo>
                  <a:cubicBezTo>
                    <a:pt x="1419225" y="247650"/>
                    <a:pt x="1438275" y="466725"/>
                    <a:pt x="1428750" y="809625"/>
                  </a:cubicBezTo>
                  <a:cubicBezTo>
                    <a:pt x="1419225" y="1152525"/>
                    <a:pt x="1447800" y="1714500"/>
                    <a:pt x="1314450" y="2181225"/>
                  </a:cubicBezTo>
                  <a:cubicBezTo>
                    <a:pt x="1181100" y="2647950"/>
                    <a:pt x="847725" y="3295650"/>
                    <a:pt x="628650" y="3609975"/>
                  </a:cubicBezTo>
                  <a:cubicBezTo>
                    <a:pt x="409575" y="3924300"/>
                    <a:pt x="204787" y="3995737"/>
                    <a:pt x="0" y="4067175"/>
                  </a:cubicBezTo>
                </a:path>
              </a:pathLst>
            </a:custGeom>
            <a:noFill/>
            <a:ln w="19050" cap="flat" cmpd="sng" algn="ctr">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AutoShape 35">
              <a:extLst>
                <a:ext uri="{FF2B5EF4-FFF2-40B4-BE49-F238E27FC236}">
                  <a16:creationId xmlns:a16="http://schemas.microsoft.com/office/drawing/2014/main" id="{C9567141-12A2-4AB9-AC2B-7B0892356291}"/>
                </a:ext>
              </a:extLst>
            </p:cNvPr>
            <p:cNvSpPr>
              <a:spLocks noChangeArrowheads="1"/>
            </p:cNvSpPr>
            <p:nvPr/>
          </p:nvSpPr>
          <p:spPr bwMode="auto">
            <a:xfrm rot="16800000">
              <a:off x="110378183" y="110172519"/>
              <a:ext cx="80132" cy="14345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37" name="Text Box 36">
            <a:extLst>
              <a:ext uri="{FF2B5EF4-FFF2-40B4-BE49-F238E27FC236}">
                <a16:creationId xmlns:a16="http://schemas.microsoft.com/office/drawing/2014/main" id="{86E6A9F5-43D0-444F-9C6B-67A338008F24}"/>
              </a:ext>
            </a:extLst>
          </p:cNvPr>
          <p:cNvSpPr txBox="1">
            <a:spLocks noChangeArrowheads="1"/>
          </p:cNvSpPr>
          <p:nvPr/>
        </p:nvSpPr>
        <p:spPr bwMode="auto">
          <a:xfrm>
            <a:off x="889693" y="1942135"/>
            <a:ext cx="3350684" cy="1054788"/>
          </a:xfrm>
          <a:prstGeom prst="rect">
            <a:avLst/>
          </a:prstGeom>
          <a:solidFill>
            <a:srgbClr val="F7F9A5"/>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A </a:t>
            </a:r>
            <a:r>
              <a:rPr kumimoji="0" lang="en-US" altLang="en-US" sz="2000" b="1" i="0" u="none" strike="noStrike" cap="none" normalizeH="0" baseline="0" dirty="0">
                <a:ln>
                  <a:noFill/>
                </a:ln>
                <a:solidFill>
                  <a:srgbClr val="000000"/>
                </a:solidFill>
                <a:effectLst/>
                <a:latin typeface="Calibri" panose="020F0502020204030204" pitchFamily="34" charset="0"/>
              </a:rPr>
              <a:t>conductor</a:t>
            </a:r>
            <a:r>
              <a:rPr kumimoji="0" lang="en-US" altLang="en-US" sz="2000" b="0" i="0" u="none" strike="noStrike" cap="none" normalizeH="0" baseline="0" dirty="0">
                <a:ln>
                  <a:noFill/>
                </a:ln>
                <a:solidFill>
                  <a:srgbClr val="000000"/>
                </a:solidFill>
                <a:effectLst/>
                <a:latin typeface="Calibri" panose="020F0502020204030204" pitchFamily="34" charset="0"/>
              </a:rPr>
              <a:t> is a material that allows electricity to move through it easily.</a:t>
            </a:r>
            <a:endParaRPr kumimoji="0" lang="en-US" altLang="en-US" sz="2000" b="1" i="0" u="none" strike="noStrike" cap="none" normalizeH="0" baseline="0" dirty="0">
              <a:ln>
                <a:noFill/>
              </a:ln>
              <a:solidFill>
                <a:srgbClr val="FFFFFF"/>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D5760DEF-3EE4-4557-9E64-973BC66ACB64}"/>
              </a:ext>
            </a:extLst>
          </p:cNvPr>
          <p:cNvSpPr txBox="1">
            <a:spLocks noChangeArrowheads="1"/>
          </p:cNvSpPr>
          <p:nvPr/>
        </p:nvSpPr>
        <p:spPr bwMode="auto">
          <a:xfrm>
            <a:off x="939925" y="3808258"/>
            <a:ext cx="3300452" cy="1028295"/>
          </a:xfrm>
          <a:prstGeom prst="rect">
            <a:avLst/>
          </a:pr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An </a:t>
            </a:r>
            <a:r>
              <a:rPr kumimoji="0" lang="en-US" altLang="en-US" sz="2000" b="1" i="0" u="none" strike="noStrike" cap="none" normalizeH="0" baseline="0" dirty="0">
                <a:ln>
                  <a:noFill/>
                </a:ln>
                <a:solidFill>
                  <a:srgbClr val="000000"/>
                </a:solidFill>
                <a:effectLst/>
                <a:latin typeface="Calibri" panose="020F0502020204030204" pitchFamily="34" charset="0"/>
              </a:rPr>
              <a:t>insulator</a:t>
            </a:r>
            <a:r>
              <a:rPr kumimoji="0" lang="en-US" altLang="en-US" sz="2000" b="0" i="0" u="none" strike="noStrike" cap="none" normalizeH="0" baseline="0" dirty="0">
                <a:ln>
                  <a:noFill/>
                </a:ln>
                <a:solidFill>
                  <a:srgbClr val="000000"/>
                </a:solidFill>
                <a:effectLst/>
                <a:latin typeface="Calibri" panose="020F0502020204030204" pitchFamily="34" charset="0"/>
              </a:rPr>
              <a:t> is a material that DOES NOT allow electricity to move through it easily.</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062" name="Picture 38">
            <a:extLst>
              <a:ext uri="{FF2B5EF4-FFF2-40B4-BE49-F238E27FC236}">
                <a16:creationId xmlns:a16="http://schemas.microsoft.com/office/drawing/2014/main" id="{A7DA53C5-7C63-4957-934F-9BF6AFE2C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565" t="13943" r="1102" b="-1508"/>
          <a:stretch>
            <a:fillRect/>
          </a:stretch>
        </p:blipFill>
        <p:spPr bwMode="auto">
          <a:xfrm>
            <a:off x="225973" y="1945675"/>
            <a:ext cx="608556" cy="11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63" name="Picture 39">
            <a:extLst>
              <a:ext uri="{FF2B5EF4-FFF2-40B4-BE49-F238E27FC236}">
                <a16:creationId xmlns:a16="http://schemas.microsoft.com/office/drawing/2014/main" id="{7BFEA7FA-39DC-4D6C-8480-68C9FE80E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5" t="9756" r="51100" b="2678"/>
          <a:stretch>
            <a:fillRect/>
          </a:stretch>
        </p:blipFill>
        <p:spPr bwMode="auto">
          <a:xfrm>
            <a:off x="293318" y="3771212"/>
            <a:ext cx="608556" cy="110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3301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graphicFrame>
        <p:nvGraphicFramePr>
          <p:cNvPr id="3" name="Table 2">
            <a:extLst>
              <a:ext uri="{FF2B5EF4-FFF2-40B4-BE49-F238E27FC236}">
                <a16:creationId xmlns:a16="http://schemas.microsoft.com/office/drawing/2014/main" id="{DA4A23D1-30CC-434C-A348-697E87E1BC64}"/>
              </a:ext>
            </a:extLst>
          </p:cNvPr>
          <p:cNvGraphicFramePr>
            <a:graphicFrameLocks noGrp="1"/>
          </p:cNvGraphicFramePr>
          <p:nvPr/>
        </p:nvGraphicFramePr>
        <p:xfrm>
          <a:off x="666005" y="1537251"/>
          <a:ext cx="10859990" cy="4546359"/>
        </p:xfrm>
        <a:graphic>
          <a:graphicData uri="http://schemas.openxmlformats.org/drawingml/2006/table">
            <a:tbl>
              <a:tblPr/>
              <a:tblGrid>
                <a:gridCol w="2714987">
                  <a:extLst>
                    <a:ext uri="{9D8B030D-6E8A-4147-A177-3AD203B41FA5}">
                      <a16:colId xmlns:a16="http://schemas.microsoft.com/office/drawing/2014/main" val="430366466"/>
                    </a:ext>
                  </a:extLst>
                </a:gridCol>
                <a:gridCol w="2715008">
                  <a:extLst>
                    <a:ext uri="{9D8B030D-6E8A-4147-A177-3AD203B41FA5}">
                      <a16:colId xmlns:a16="http://schemas.microsoft.com/office/drawing/2014/main" val="2109962153"/>
                    </a:ext>
                  </a:extLst>
                </a:gridCol>
                <a:gridCol w="2714987">
                  <a:extLst>
                    <a:ext uri="{9D8B030D-6E8A-4147-A177-3AD203B41FA5}">
                      <a16:colId xmlns:a16="http://schemas.microsoft.com/office/drawing/2014/main" val="2910586338"/>
                    </a:ext>
                  </a:extLst>
                </a:gridCol>
                <a:gridCol w="2715008">
                  <a:extLst>
                    <a:ext uri="{9D8B030D-6E8A-4147-A177-3AD203B41FA5}">
                      <a16:colId xmlns:a16="http://schemas.microsoft.com/office/drawing/2014/main" val="856822398"/>
                    </a:ext>
                  </a:extLst>
                </a:gridCol>
              </a:tblGrid>
              <a:tr h="796163">
                <a:tc>
                  <a:txBody>
                    <a:bodyPr/>
                    <a:lstStyle/>
                    <a:p>
                      <a:pPr marR="0" indent="0" algn="ctr" rtl="0">
                        <a:lnSpc>
                          <a:spcPct val="100000"/>
                        </a:lnSpc>
                        <a:spcBef>
                          <a:spcPts val="0"/>
                        </a:spcBef>
                        <a:spcAft>
                          <a:spcPts val="1400"/>
                        </a:spcAft>
                      </a:pPr>
                      <a:r>
                        <a:rPr lang="en-US" sz="1800" b="1" kern="1400" dirty="0">
                          <a:ln>
                            <a:noFill/>
                          </a:ln>
                          <a:solidFill>
                            <a:srgbClr val="000000"/>
                          </a:solidFill>
                          <a:effectLst/>
                          <a:latin typeface="Arial" panose="020B0604020202020204" pitchFamily="34" charset="0"/>
                          <a:cs typeface="Arial" panose="020B0604020202020204" pitchFamily="34" charset="0"/>
                        </a:rPr>
                        <a:t>Object</a:t>
                      </a:r>
                    </a:p>
                  </a:txBody>
                  <a:tcPr marL="95250" marR="95250" marT="95250" marB="9525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3F3F3"/>
                    </a:solidFill>
                  </a:tcPr>
                </a:tc>
                <a:tc>
                  <a:txBody>
                    <a:bodyPr/>
                    <a:lstStyle/>
                    <a:p>
                      <a:pPr marR="0" indent="0" algn="ctr" rtl="0">
                        <a:lnSpc>
                          <a:spcPct val="100000"/>
                        </a:lnSpc>
                        <a:spcBef>
                          <a:spcPts val="0"/>
                        </a:spcBef>
                        <a:spcAft>
                          <a:spcPts val="0"/>
                        </a:spcAft>
                      </a:pPr>
                      <a:r>
                        <a:rPr lang="en-US" sz="1800" b="1" kern="1400" dirty="0">
                          <a:ln>
                            <a:noFill/>
                          </a:ln>
                          <a:solidFill>
                            <a:srgbClr val="000000"/>
                          </a:solidFill>
                          <a:effectLst/>
                          <a:latin typeface="Arial" panose="020B0604020202020204" pitchFamily="34" charset="0"/>
                          <a:cs typeface="Arial" panose="020B0604020202020204" pitchFamily="34" charset="0"/>
                        </a:rPr>
                        <a:t>Type of Material</a:t>
                      </a:r>
                    </a:p>
                    <a:p>
                      <a:pPr marR="0" indent="0" algn="ctr" rtl="0">
                        <a:lnSpc>
                          <a:spcPct val="100000"/>
                        </a:lnSpc>
                        <a:spcBef>
                          <a:spcPts val="0"/>
                        </a:spcBef>
                        <a:spcAft>
                          <a:spcPts val="0"/>
                        </a:spcAft>
                      </a:pPr>
                      <a:r>
                        <a:rPr lang="en-US" sz="1400" b="0" kern="1400" dirty="0">
                          <a:ln>
                            <a:noFill/>
                          </a:ln>
                          <a:solidFill>
                            <a:srgbClr val="000000"/>
                          </a:solidFill>
                          <a:effectLst/>
                          <a:latin typeface="Arial" panose="020B0604020202020204" pitchFamily="34" charset="0"/>
                          <a:cs typeface="Arial" panose="020B0604020202020204" pitchFamily="34" charset="0"/>
                        </a:rPr>
                        <a:t>(wood, metal, plastic, etc.)</a:t>
                      </a:r>
                    </a:p>
                  </a:txBody>
                  <a:tcPr marL="95250" marR="95250" marT="95250" marB="9525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3F3F3"/>
                    </a:solidFill>
                  </a:tcPr>
                </a:tc>
                <a:tc>
                  <a:txBody>
                    <a:bodyPr/>
                    <a:lstStyle/>
                    <a:p>
                      <a:pPr marR="0" indent="0" algn="ctr" rtl="0">
                        <a:lnSpc>
                          <a:spcPct val="100000"/>
                        </a:lnSpc>
                        <a:spcBef>
                          <a:spcPts val="0"/>
                        </a:spcBef>
                        <a:spcAft>
                          <a:spcPts val="0"/>
                        </a:spcAft>
                      </a:pPr>
                      <a:r>
                        <a:rPr lang="en-US" sz="1800" b="1" kern="1400" dirty="0">
                          <a:ln>
                            <a:noFill/>
                          </a:ln>
                          <a:solidFill>
                            <a:srgbClr val="000000"/>
                          </a:solidFill>
                          <a:effectLst/>
                          <a:latin typeface="Arial" panose="020B0604020202020204" pitchFamily="34" charset="0"/>
                          <a:cs typeface="Arial" panose="020B0604020202020204" pitchFamily="34" charset="0"/>
                        </a:rPr>
                        <a:t>Prediction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400" dirty="0">
                          <a:ln>
                            <a:noFill/>
                          </a:ln>
                          <a:solidFill>
                            <a:srgbClr val="000000"/>
                          </a:solidFill>
                          <a:effectLst/>
                          <a:latin typeface="Arial" panose="020B0604020202020204" pitchFamily="34" charset="0"/>
                          <a:cs typeface="Arial" panose="020B0604020202020204" pitchFamily="34" charset="0"/>
                        </a:rPr>
                        <a:t>(conductor or insulator)</a:t>
                      </a:r>
                    </a:p>
                  </a:txBody>
                  <a:tcPr marL="95250" marR="95250" marT="95250" marB="9525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3F3F3"/>
                    </a:solidFill>
                  </a:tcPr>
                </a:tc>
                <a:tc>
                  <a:txBody>
                    <a:bodyPr/>
                    <a:lstStyle/>
                    <a:p>
                      <a:pPr marR="0" indent="0" algn="ctr" rtl="0">
                        <a:lnSpc>
                          <a:spcPct val="100000"/>
                        </a:lnSpc>
                        <a:spcBef>
                          <a:spcPts val="0"/>
                        </a:spcBef>
                        <a:spcAft>
                          <a:spcPts val="0"/>
                        </a:spcAft>
                      </a:pPr>
                      <a:r>
                        <a:rPr lang="en-US" sz="1800" b="1" kern="1400" dirty="0">
                          <a:ln>
                            <a:noFill/>
                          </a:ln>
                          <a:solidFill>
                            <a:srgbClr val="000000"/>
                          </a:solidFill>
                          <a:effectLst/>
                          <a:latin typeface="Arial" panose="020B0604020202020204" pitchFamily="34" charset="0"/>
                          <a:cs typeface="Arial" panose="020B0604020202020204" pitchFamily="34" charset="0"/>
                        </a:rPr>
                        <a:t>Results </a:t>
                      </a:r>
                    </a:p>
                    <a:p>
                      <a:pPr marR="0" indent="0" algn="ctr" rtl="0">
                        <a:lnSpc>
                          <a:spcPct val="100000"/>
                        </a:lnSpc>
                        <a:spcBef>
                          <a:spcPts val="0"/>
                        </a:spcBef>
                        <a:spcAft>
                          <a:spcPts val="0"/>
                        </a:spcAft>
                      </a:pPr>
                      <a:r>
                        <a:rPr lang="en-US" sz="1400" b="0" kern="1400" dirty="0">
                          <a:ln>
                            <a:noFill/>
                          </a:ln>
                          <a:solidFill>
                            <a:srgbClr val="000000"/>
                          </a:solidFill>
                          <a:effectLst/>
                          <a:latin typeface="Arial" panose="020B0604020202020204" pitchFamily="34" charset="0"/>
                          <a:cs typeface="Arial" panose="020B0604020202020204" pitchFamily="34" charset="0"/>
                        </a:rPr>
                        <a:t>(conductor or insulator)</a:t>
                      </a:r>
                      <a:endParaRPr lang="en-US" sz="1400" b="1" kern="1400" dirty="0">
                        <a:ln>
                          <a:noFill/>
                        </a:ln>
                        <a:solidFill>
                          <a:srgbClr val="000000"/>
                        </a:solidFill>
                        <a:effectLst/>
                        <a:latin typeface="Arial" panose="020B0604020202020204" pitchFamily="34" charset="0"/>
                        <a:cs typeface="Arial" panose="020B0604020202020204" pitchFamily="34" charset="0"/>
                      </a:endParaRPr>
                    </a:p>
                  </a:txBody>
                  <a:tcPr marL="95250" marR="95250" marT="95250" marB="9525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87149417"/>
                  </a:ext>
                </a:extLst>
              </a:tr>
              <a:tr h="621279">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63539"/>
                  </a:ext>
                </a:extLst>
              </a:tr>
              <a:tr h="621279">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000325"/>
                  </a:ext>
                </a:extLst>
              </a:tr>
              <a:tr h="621279">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619304"/>
                  </a:ext>
                </a:extLst>
              </a:tr>
              <a:tr h="621279">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529924"/>
                  </a:ext>
                </a:extLst>
              </a:tr>
              <a:tr h="621279">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506119"/>
                  </a:ext>
                </a:extLst>
              </a:tr>
              <a:tr h="643801">
                <a:tc>
                  <a:txBody>
                    <a:bodyPr/>
                    <a:lstStyle/>
                    <a:p>
                      <a:pPr marR="0" indent="0" algn="l" rtl="0">
                        <a:spcBef>
                          <a:spcPts val="0"/>
                        </a:spcBef>
                        <a:spcAft>
                          <a:spcPts val="1400"/>
                        </a:spcAft>
                      </a:pPr>
                      <a:r>
                        <a:rPr lang="en-US" sz="1000" kern="1400" dirty="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000" kern="1400" dirty="0">
                          <a:ln>
                            <a:noFill/>
                          </a:ln>
                          <a:solidFill>
                            <a:srgbClr val="000000"/>
                          </a:solidFill>
                          <a:effectLst/>
                          <a:latin typeface="Times New Roman" panose="02020603050405020304" pitchFamily="18" charset="0"/>
                        </a:rPr>
                        <a:t> </a:t>
                      </a:r>
                    </a:p>
                  </a:txBody>
                  <a:tcPr marL="95250" marR="95250" marT="95250" marB="9525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122055"/>
                  </a:ext>
                </a:extLst>
              </a:tr>
            </a:tbl>
          </a:graphicData>
        </a:graphic>
      </p:graphicFrame>
      <p:sp>
        <p:nvSpPr>
          <p:cNvPr id="4" name="Control 1">
            <a:extLst>
              <a:ext uri="{FF2B5EF4-FFF2-40B4-BE49-F238E27FC236}">
                <a16:creationId xmlns:a16="http://schemas.microsoft.com/office/drawing/2014/main" id="{D401C8E8-8EC9-4AE9-A71E-3CDA8725A73F}"/>
              </a:ext>
            </a:extLst>
          </p:cNvPr>
          <p:cNvSpPr>
            <a:spLocks noChangeArrowheads="1" noChangeShapeType="1"/>
          </p:cNvSpPr>
          <p:nvPr/>
        </p:nvSpPr>
        <p:spPr bwMode="auto">
          <a:xfrm>
            <a:off x="3408363" y="8243888"/>
            <a:ext cx="6599237" cy="29956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6" name="Text Box 36">
            <a:extLst>
              <a:ext uri="{FF2B5EF4-FFF2-40B4-BE49-F238E27FC236}">
                <a16:creationId xmlns:a16="http://schemas.microsoft.com/office/drawing/2014/main" id="{A79A4A80-8CE9-47D4-B3F9-FA48F4159019}"/>
              </a:ext>
            </a:extLst>
          </p:cNvPr>
          <p:cNvSpPr txBox="1">
            <a:spLocks noChangeArrowheads="1"/>
          </p:cNvSpPr>
          <p:nvPr/>
        </p:nvSpPr>
        <p:spPr bwMode="auto">
          <a:xfrm>
            <a:off x="1911759" y="202464"/>
            <a:ext cx="2993208" cy="920919"/>
          </a:xfrm>
          <a:prstGeom prst="rect">
            <a:avLst/>
          </a:pr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rPr>
              <a:t>A </a:t>
            </a:r>
            <a:r>
              <a:rPr kumimoji="0" lang="en-US" altLang="en-US" b="1" i="0" u="none" strike="noStrike" cap="none" normalizeH="0" baseline="0" dirty="0">
                <a:ln>
                  <a:noFill/>
                </a:ln>
                <a:solidFill>
                  <a:srgbClr val="000000"/>
                </a:solidFill>
                <a:effectLst/>
                <a:latin typeface="Calibri" panose="020F0502020204030204" pitchFamily="34" charset="0"/>
              </a:rPr>
              <a:t>conductor</a:t>
            </a:r>
            <a:r>
              <a:rPr kumimoji="0" lang="en-US" altLang="en-US" b="0" i="0" u="none" strike="noStrike" cap="none" normalizeH="0" baseline="0" dirty="0">
                <a:ln>
                  <a:noFill/>
                </a:ln>
                <a:solidFill>
                  <a:srgbClr val="000000"/>
                </a:solidFill>
                <a:effectLst/>
                <a:latin typeface="Calibri" panose="020F0502020204030204" pitchFamily="34" charset="0"/>
              </a:rPr>
              <a:t> is a material that allows electricity to move through it easily.</a:t>
            </a:r>
            <a:endParaRPr kumimoji="0" lang="en-US" altLang="en-US" b="1" i="0" u="none" strike="noStrike" cap="none" normalizeH="0" baseline="0" dirty="0">
              <a:ln>
                <a:noFill/>
              </a:ln>
              <a:solidFill>
                <a:srgbClr val="FFFFFF"/>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37">
            <a:extLst>
              <a:ext uri="{FF2B5EF4-FFF2-40B4-BE49-F238E27FC236}">
                <a16:creationId xmlns:a16="http://schemas.microsoft.com/office/drawing/2014/main" id="{67029FF9-4961-4600-B726-9A206742C0F1}"/>
              </a:ext>
            </a:extLst>
          </p:cNvPr>
          <p:cNvSpPr txBox="1">
            <a:spLocks noChangeArrowheads="1"/>
          </p:cNvSpPr>
          <p:nvPr/>
        </p:nvSpPr>
        <p:spPr bwMode="auto">
          <a:xfrm>
            <a:off x="7287033" y="202464"/>
            <a:ext cx="2993208" cy="920919"/>
          </a:xfrm>
          <a:prstGeom prst="rect">
            <a:avLst/>
          </a:pr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rPr>
              <a:t>An </a:t>
            </a:r>
            <a:r>
              <a:rPr kumimoji="0" lang="en-US" altLang="en-US" b="1" i="0" u="none" strike="noStrike" cap="none" normalizeH="0" baseline="0" dirty="0">
                <a:ln>
                  <a:noFill/>
                </a:ln>
                <a:solidFill>
                  <a:srgbClr val="000000"/>
                </a:solidFill>
                <a:effectLst/>
                <a:latin typeface="Calibri" panose="020F0502020204030204" pitchFamily="34" charset="0"/>
              </a:rPr>
              <a:t>insulator</a:t>
            </a:r>
            <a:r>
              <a:rPr kumimoji="0" lang="en-US" altLang="en-US" b="0" i="0" u="none" strike="noStrike" cap="none" normalizeH="0" baseline="0" dirty="0">
                <a:ln>
                  <a:noFill/>
                </a:ln>
                <a:solidFill>
                  <a:srgbClr val="000000"/>
                </a:solidFill>
                <a:effectLst/>
                <a:latin typeface="Calibri" panose="020F0502020204030204" pitchFamily="34" charset="0"/>
              </a:rPr>
              <a:t> is a material that DOES NOT allow electricity to move through it easily.</a:t>
            </a:r>
            <a:r>
              <a:rPr kumimoji="0" lang="en-US" altLang="en-US" b="0" i="0" u="none" strike="noStrike" cap="none" normalizeH="0" baseline="0" dirty="0">
                <a:ln>
                  <a:noFill/>
                </a:ln>
                <a:solidFill>
                  <a:srgbClr val="000000"/>
                </a:solidFill>
                <a:effectLst/>
                <a:latin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8" name="Picture 38">
            <a:extLst>
              <a:ext uri="{FF2B5EF4-FFF2-40B4-BE49-F238E27FC236}">
                <a16:creationId xmlns:a16="http://schemas.microsoft.com/office/drawing/2014/main" id="{089428AE-427A-47D7-A5A7-F0C89F3DF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565" t="13943" r="1102" b="-1508"/>
          <a:stretch>
            <a:fillRect/>
          </a:stretch>
        </p:blipFill>
        <p:spPr bwMode="auto">
          <a:xfrm>
            <a:off x="1115320" y="133163"/>
            <a:ext cx="638323" cy="115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39">
            <a:extLst>
              <a:ext uri="{FF2B5EF4-FFF2-40B4-BE49-F238E27FC236}">
                <a16:creationId xmlns:a16="http://schemas.microsoft.com/office/drawing/2014/main" id="{1231FB09-E64C-4A6B-87AA-B2950B626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5" t="9756" r="51100" b="2678"/>
          <a:stretch>
            <a:fillRect/>
          </a:stretch>
        </p:blipFill>
        <p:spPr bwMode="auto">
          <a:xfrm>
            <a:off x="10426873" y="133163"/>
            <a:ext cx="638323" cy="11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15985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POP QUIZ! Student construct a circuit using different colored lightbulbs. What will happen if switch 3 is closed and other switches are left open?</a:t>
            </a:r>
          </a:p>
        </p:txBody>
      </p:sp>
      <p:sp>
        <p:nvSpPr>
          <p:cNvPr id="149" name="AutoShape 4"/>
          <p:cNvSpPr>
            <a:spLocks noChangeArrowheads="1"/>
          </p:cNvSpPr>
          <p:nvPr/>
        </p:nvSpPr>
        <p:spPr bwMode="auto">
          <a:xfrm>
            <a:off x="3483161" y="2296256"/>
            <a:ext cx="680611" cy="315085"/>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Litebulb"/>
          <p:cNvSpPr>
            <a:spLocks noEditPoints="1" noChangeArrowheads="1"/>
          </p:cNvSpPr>
          <p:nvPr/>
        </p:nvSpPr>
        <p:spPr bwMode="auto">
          <a:xfrm>
            <a:off x="3550824" y="1688068"/>
            <a:ext cx="531352" cy="67413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5400"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en-US">
              <a:noFill/>
            </a:endParaRPr>
          </a:p>
        </p:txBody>
      </p:sp>
      <p:sp>
        <p:nvSpPr>
          <p:cNvPr id="151" name="Oval 6"/>
          <p:cNvSpPr>
            <a:spLocks noChangeArrowheads="1"/>
          </p:cNvSpPr>
          <p:nvPr/>
        </p:nvSpPr>
        <p:spPr bwMode="auto">
          <a:xfrm>
            <a:off x="4028446" y="2354876"/>
            <a:ext cx="75623" cy="40302"/>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Oval 7"/>
          <p:cNvSpPr>
            <a:spLocks noChangeArrowheads="1"/>
          </p:cNvSpPr>
          <p:nvPr/>
        </p:nvSpPr>
        <p:spPr bwMode="auto">
          <a:xfrm>
            <a:off x="3542864" y="2351212"/>
            <a:ext cx="75623" cy="40302"/>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AutoShape 9"/>
          <p:cNvSpPr>
            <a:spLocks noChangeArrowheads="1"/>
          </p:cNvSpPr>
          <p:nvPr/>
        </p:nvSpPr>
        <p:spPr bwMode="auto">
          <a:xfrm>
            <a:off x="3627447" y="5908342"/>
            <a:ext cx="680611" cy="315085"/>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tebulb"/>
          <p:cNvSpPr>
            <a:spLocks noEditPoints="1" noChangeArrowheads="1"/>
          </p:cNvSpPr>
          <p:nvPr/>
        </p:nvSpPr>
        <p:spPr bwMode="auto">
          <a:xfrm>
            <a:off x="3695110" y="5300155"/>
            <a:ext cx="531352" cy="67413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5400" algn="ctr">
            <a:solidFill>
              <a:schemeClr val="accent4"/>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 name="Oval 11"/>
          <p:cNvSpPr>
            <a:spLocks noChangeArrowheads="1"/>
          </p:cNvSpPr>
          <p:nvPr/>
        </p:nvSpPr>
        <p:spPr bwMode="auto">
          <a:xfrm>
            <a:off x="4172732" y="5966962"/>
            <a:ext cx="75623" cy="40302"/>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Oval 12"/>
          <p:cNvSpPr>
            <a:spLocks noChangeArrowheads="1"/>
          </p:cNvSpPr>
          <p:nvPr/>
        </p:nvSpPr>
        <p:spPr bwMode="auto">
          <a:xfrm>
            <a:off x="3687150" y="5963299"/>
            <a:ext cx="75623" cy="40302"/>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AutoShape 16"/>
          <p:cNvSpPr>
            <a:spLocks noChangeArrowheads="1"/>
          </p:cNvSpPr>
          <p:nvPr/>
        </p:nvSpPr>
        <p:spPr bwMode="auto">
          <a:xfrm>
            <a:off x="3560273" y="3526836"/>
            <a:ext cx="680611" cy="315085"/>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tebulb"/>
          <p:cNvSpPr>
            <a:spLocks noEditPoints="1" noChangeArrowheads="1"/>
          </p:cNvSpPr>
          <p:nvPr/>
        </p:nvSpPr>
        <p:spPr bwMode="auto">
          <a:xfrm>
            <a:off x="3627936" y="2918649"/>
            <a:ext cx="531352" cy="67413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5400" algn="ctr">
            <a:solidFill>
              <a:srgbClr val="0070C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 name="Oval 18"/>
          <p:cNvSpPr>
            <a:spLocks noChangeArrowheads="1"/>
          </p:cNvSpPr>
          <p:nvPr/>
        </p:nvSpPr>
        <p:spPr bwMode="auto">
          <a:xfrm>
            <a:off x="4105558" y="3585456"/>
            <a:ext cx="75623" cy="40302"/>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Oval 19"/>
          <p:cNvSpPr>
            <a:spLocks noChangeArrowheads="1"/>
          </p:cNvSpPr>
          <p:nvPr/>
        </p:nvSpPr>
        <p:spPr bwMode="auto">
          <a:xfrm>
            <a:off x="3619976" y="3581793"/>
            <a:ext cx="75623" cy="40302"/>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AutoShape 21"/>
          <p:cNvSpPr>
            <a:spLocks noChangeArrowheads="1"/>
          </p:cNvSpPr>
          <p:nvPr/>
        </p:nvSpPr>
        <p:spPr bwMode="auto">
          <a:xfrm>
            <a:off x="3599024" y="4727198"/>
            <a:ext cx="680611" cy="315085"/>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Litebulb"/>
          <p:cNvSpPr>
            <a:spLocks noEditPoints="1" noChangeArrowheads="1"/>
          </p:cNvSpPr>
          <p:nvPr/>
        </p:nvSpPr>
        <p:spPr bwMode="auto">
          <a:xfrm>
            <a:off x="3666687" y="4119012"/>
            <a:ext cx="531352" cy="67413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5400" algn="ctr">
            <a:solidFill>
              <a:srgbClr val="00B05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 name="Oval 23"/>
          <p:cNvSpPr>
            <a:spLocks noChangeArrowheads="1"/>
          </p:cNvSpPr>
          <p:nvPr/>
        </p:nvSpPr>
        <p:spPr bwMode="auto">
          <a:xfrm>
            <a:off x="4144309" y="4785819"/>
            <a:ext cx="75623" cy="40302"/>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Oval 24"/>
          <p:cNvSpPr>
            <a:spLocks noChangeArrowheads="1"/>
          </p:cNvSpPr>
          <p:nvPr/>
        </p:nvSpPr>
        <p:spPr bwMode="auto">
          <a:xfrm>
            <a:off x="3658727" y="4782155"/>
            <a:ext cx="75623" cy="40302"/>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Line 32"/>
          <p:cNvSpPr>
            <a:spLocks noChangeShapeType="1"/>
          </p:cNvSpPr>
          <p:nvPr/>
        </p:nvSpPr>
        <p:spPr bwMode="auto">
          <a:xfrm flipV="1">
            <a:off x="4545849" y="5433399"/>
            <a:ext cx="85650" cy="105033"/>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33"/>
          <p:cNvSpPr txBox="1">
            <a:spLocks noChangeArrowheads="1"/>
          </p:cNvSpPr>
          <p:nvPr/>
        </p:nvSpPr>
        <p:spPr bwMode="auto">
          <a:xfrm>
            <a:off x="3514193" y="5016913"/>
            <a:ext cx="193907" cy="278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7" name="Text Box 36"/>
          <p:cNvSpPr txBox="1">
            <a:spLocks noChangeArrowheads="1"/>
          </p:cNvSpPr>
          <p:nvPr/>
        </p:nvSpPr>
        <p:spPr bwMode="auto">
          <a:xfrm>
            <a:off x="4584612" y="5158293"/>
            <a:ext cx="102622" cy="139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38"/>
          <p:cNvSpPr txBox="1">
            <a:spLocks noChangeArrowheads="1"/>
          </p:cNvSpPr>
          <p:nvPr/>
        </p:nvSpPr>
        <p:spPr bwMode="auto">
          <a:xfrm>
            <a:off x="4180763" y="5025876"/>
            <a:ext cx="142281" cy="155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0" name="Line 27"/>
          <p:cNvSpPr>
            <a:spLocks noChangeShapeType="1"/>
          </p:cNvSpPr>
          <p:nvPr/>
        </p:nvSpPr>
        <p:spPr bwMode="auto">
          <a:xfrm>
            <a:off x="789902" y="4715833"/>
            <a:ext cx="1490066" cy="0"/>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Line 28"/>
          <p:cNvSpPr>
            <a:spLocks noChangeShapeType="1"/>
          </p:cNvSpPr>
          <p:nvPr/>
        </p:nvSpPr>
        <p:spPr bwMode="auto">
          <a:xfrm flipV="1">
            <a:off x="2279968" y="4450004"/>
            <a:ext cx="106433" cy="127173"/>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2" name="AutoShape 29"/>
          <p:cNvSpPr>
            <a:spLocks noChangeArrowheads="1"/>
          </p:cNvSpPr>
          <p:nvPr/>
        </p:nvSpPr>
        <p:spPr bwMode="auto">
          <a:xfrm>
            <a:off x="2157766" y="4242760"/>
            <a:ext cx="70957" cy="84781"/>
          </a:xfrm>
          <a:prstGeom prst="can">
            <a:avLst>
              <a:gd name="adj" fmla="val 31134"/>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3" name="AutoShape 41"/>
          <p:cNvSpPr>
            <a:spLocks noChangeArrowheads="1"/>
          </p:cNvSpPr>
          <p:nvPr/>
        </p:nvSpPr>
        <p:spPr bwMode="auto">
          <a:xfrm>
            <a:off x="1087242" y="4155132"/>
            <a:ext cx="1411611" cy="941659"/>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Line 42"/>
          <p:cNvSpPr>
            <a:spLocks noChangeShapeType="1"/>
          </p:cNvSpPr>
          <p:nvPr/>
        </p:nvSpPr>
        <p:spPr bwMode="auto">
          <a:xfrm>
            <a:off x="1108154" y="4474893"/>
            <a:ext cx="1199101" cy="0"/>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Line 43"/>
          <p:cNvSpPr>
            <a:spLocks noChangeShapeType="1"/>
          </p:cNvSpPr>
          <p:nvPr/>
        </p:nvSpPr>
        <p:spPr bwMode="auto">
          <a:xfrm flipV="1">
            <a:off x="2307255" y="4369860"/>
            <a:ext cx="85650" cy="105033"/>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Text Box 44"/>
          <p:cNvSpPr txBox="1">
            <a:spLocks noChangeArrowheads="1"/>
          </p:cNvSpPr>
          <p:nvPr/>
        </p:nvSpPr>
        <p:spPr bwMode="auto">
          <a:xfrm>
            <a:off x="1289969" y="4044890"/>
            <a:ext cx="193907" cy="278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7" name="AutoShape 45"/>
          <p:cNvSpPr>
            <a:spLocks noChangeArrowheads="1"/>
          </p:cNvSpPr>
          <p:nvPr/>
        </p:nvSpPr>
        <p:spPr bwMode="auto">
          <a:xfrm>
            <a:off x="1447582" y="4506014"/>
            <a:ext cx="374323" cy="490157"/>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8" name="AutoShape 46"/>
          <p:cNvSpPr>
            <a:spLocks noChangeArrowheads="1"/>
          </p:cNvSpPr>
          <p:nvPr/>
        </p:nvSpPr>
        <p:spPr bwMode="auto">
          <a:xfrm>
            <a:off x="1206493" y="4120121"/>
            <a:ext cx="57098" cy="70022"/>
          </a:xfrm>
          <a:prstGeom prst="can">
            <a:avLst>
              <a:gd name="adj" fmla="val 31955"/>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47"/>
          <p:cNvSpPr txBox="1">
            <a:spLocks noChangeArrowheads="1"/>
          </p:cNvSpPr>
          <p:nvPr/>
        </p:nvSpPr>
        <p:spPr bwMode="auto">
          <a:xfrm>
            <a:off x="1935116" y="4053646"/>
            <a:ext cx="102623" cy="139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0" name="AutoShape 48"/>
          <p:cNvSpPr>
            <a:spLocks noChangeArrowheads="1"/>
          </p:cNvSpPr>
          <p:nvPr/>
        </p:nvSpPr>
        <p:spPr bwMode="auto">
          <a:xfrm>
            <a:off x="2208916" y="4198693"/>
            <a:ext cx="57101" cy="70022"/>
          </a:xfrm>
          <a:prstGeom prst="can">
            <a:avLst>
              <a:gd name="adj" fmla="val 31954"/>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Text Box 49"/>
          <p:cNvSpPr txBox="1">
            <a:spLocks noChangeArrowheads="1"/>
          </p:cNvSpPr>
          <p:nvPr/>
        </p:nvSpPr>
        <p:spPr bwMode="auto">
          <a:xfrm>
            <a:off x="1965954" y="4120121"/>
            <a:ext cx="142282" cy="155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70" name="Group 169"/>
          <p:cNvGrpSpPr/>
          <p:nvPr/>
        </p:nvGrpSpPr>
        <p:grpSpPr>
          <a:xfrm flipH="1">
            <a:off x="1091137" y="1833871"/>
            <a:ext cx="1166999" cy="776983"/>
            <a:chOff x="2012735" y="3726334"/>
            <a:chExt cx="682446" cy="551270"/>
          </a:xfrm>
        </p:grpSpPr>
        <p:sp>
          <p:nvSpPr>
            <p:cNvPr id="202" name="Rectangle 201"/>
            <p:cNvSpPr/>
            <p:nvPr/>
          </p:nvSpPr>
          <p:spPr>
            <a:xfrm>
              <a:off x="2159707" y="4136693"/>
              <a:ext cx="268474" cy="6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AutoShape 25"/>
            <p:cNvSpPr>
              <a:spLocks noChangeArrowheads="1"/>
            </p:cNvSpPr>
            <p:nvPr/>
          </p:nvSpPr>
          <p:spPr bwMode="auto">
            <a:xfrm>
              <a:off x="2012735" y="4074404"/>
              <a:ext cx="682446" cy="203200"/>
            </a:xfrm>
            <a:prstGeom prst="cube">
              <a:avLst>
                <a:gd name="adj" fmla="val 36111"/>
              </a:avLst>
            </a:prstGeom>
            <a:solidFill>
              <a:srgbClr val="808080"/>
            </a:soli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Rectangle 26"/>
            <p:cNvSpPr>
              <a:spLocks noChangeArrowheads="1"/>
            </p:cNvSpPr>
            <p:nvPr/>
          </p:nvSpPr>
          <p:spPr bwMode="auto">
            <a:xfrm>
              <a:off x="2149807" y="3961515"/>
              <a:ext cx="72911" cy="145142"/>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Rectangle 27"/>
            <p:cNvSpPr>
              <a:spLocks noChangeArrowheads="1"/>
            </p:cNvSpPr>
            <p:nvPr/>
          </p:nvSpPr>
          <p:spPr bwMode="auto">
            <a:xfrm>
              <a:off x="2496863" y="3958290"/>
              <a:ext cx="72911" cy="145142"/>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28"/>
            <p:cNvSpPr>
              <a:spLocks noChangeArrowheads="1"/>
            </p:cNvSpPr>
            <p:nvPr/>
          </p:nvSpPr>
          <p:spPr bwMode="auto">
            <a:xfrm rot="950185">
              <a:off x="2100667" y="3833320"/>
              <a:ext cx="470045" cy="98524"/>
            </a:xfrm>
            <a:prstGeom prst="rect">
              <a:avLst/>
            </a:prstGeom>
            <a:noFill/>
            <a:ln w="222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 name="Rectangle 29"/>
            <p:cNvSpPr>
              <a:spLocks noChangeArrowheads="1"/>
            </p:cNvSpPr>
            <p:nvPr/>
          </p:nvSpPr>
          <p:spPr bwMode="auto">
            <a:xfrm>
              <a:off x="2028607" y="3726334"/>
              <a:ext cx="104993" cy="145143"/>
            </a:xfrm>
            <a:prstGeom prst="rect">
              <a:avLst/>
            </a:prstGeom>
            <a:solidFill>
              <a:srgbClr val="00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Oval 30"/>
            <p:cNvSpPr>
              <a:spLocks noChangeArrowheads="1"/>
            </p:cNvSpPr>
            <p:nvPr/>
          </p:nvSpPr>
          <p:spPr bwMode="auto">
            <a:xfrm>
              <a:off x="2158557" y="4019572"/>
              <a:ext cx="52496" cy="5805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Oval 31"/>
            <p:cNvSpPr>
              <a:spLocks noChangeArrowheads="1"/>
            </p:cNvSpPr>
            <p:nvPr/>
          </p:nvSpPr>
          <p:spPr bwMode="auto">
            <a:xfrm>
              <a:off x="2508529" y="4019572"/>
              <a:ext cx="52496" cy="5805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71" name="Group 170"/>
          <p:cNvGrpSpPr/>
          <p:nvPr/>
        </p:nvGrpSpPr>
        <p:grpSpPr>
          <a:xfrm flipH="1">
            <a:off x="1091136" y="3075287"/>
            <a:ext cx="1166999" cy="776983"/>
            <a:chOff x="2012735" y="3726334"/>
            <a:chExt cx="682446" cy="551270"/>
          </a:xfrm>
        </p:grpSpPr>
        <p:sp>
          <p:nvSpPr>
            <p:cNvPr id="194" name="Rectangle 193"/>
            <p:cNvSpPr/>
            <p:nvPr/>
          </p:nvSpPr>
          <p:spPr>
            <a:xfrm>
              <a:off x="2159707" y="4136693"/>
              <a:ext cx="268474" cy="6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AutoShape 25"/>
            <p:cNvSpPr>
              <a:spLocks noChangeArrowheads="1"/>
            </p:cNvSpPr>
            <p:nvPr/>
          </p:nvSpPr>
          <p:spPr bwMode="auto">
            <a:xfrm>
              <a:off x="2012735" y="4074404"/>
              <a:ext cx="682446" cy="203200"/>
            </a:xfrm>
            <a:prstGeom prst="cube">
              <a:avLst>
                <a:gd name="adj" fmla="val 36111"/>
              </a:avLst>
            </a:prstGeom>
            <a:solidFill>
              <a:srgbClr val="808080"/>
            </a:soli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Rectangle 26"/>
            <p:cNvSpPr>
              <a:spLocks noChangeArrowheads="1"/>
            </p:cNvSpPr>
            <p:nvPr/>
          </p:nvSpPr>
          <p:spPr bwMode="auto">
            <a:xfrm>
              <a:off x="2149807" y="3961515"/>
              <a:ext cx="72911" cy="145142"/>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Rectangle 27"/>
            <p:cNvSpPr>
              <a:spLocks noChangeArrowheads="1"/>
            </p:cNvSpPr>
            <p:nvPr/>
          </p:nvSpPr>
          <p:spPr bwMode="auto">
            <a:xfrm>
              <a:off x="2496863" y="3958290"/>
              <a:ext cx="72911" cy="145142"/>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28"/>
            <p:cNvSpPr>
              <a:spLocks noChangeArrowheads="1"/>
            </p:cNvSpPr>
            <p:nvPr/>
          </p:nvSpPr>
          <p:spPr bwMode="auto">
            <a:xfrm rot="950185">
              <a:off x="2100667" y="3833320"/>
              <a:ext cx="470045" cy="98524"/>
            </a:xfrm>
            <a:prstGeom prst="rect">
              <a:avLst/>
            </a:prstGeom>
            <a:noFill/>
            <a:ln w="222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Rectangle 29"/>
            <p:cNvSpPr>
              <a:spLocks noChangeArrowheads="1"/>
            </p:cNvSpPr>
            <p:nvPr/>
          </p:nvSpPr>
          <p:spPr bwMode="auto">
            <a:xfrm>
              <a:off x="2028607" y="3726334"/>
              <a:ext cx="104993" cy="145143"/>
            </a:xfrm>
            <a:prstGeom prst="rect">
              <a:avLst/>
            </a:prstGeom>
            <a:solidFill>
              <a:srgbClr val="00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Oval 30"/>
            <p:cNvSpPr>
              <a:spLocks noChangeArrowheads="1"/>
            </p:cNvSpPr>
            <p:nvPr/>
          </p:nvSpPr>
          <p:spPr bwMode="auto">
            <a:xfrm>
              <a:off x="2158557" y="4019572"/>
              <a:ext cx="52496" cy="5805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Oval 31"/>
            <p:cNvSpPr>
              <a:spLocks noChangeArrowheads="1"/>
            </p:cNvSpPr>
            <p:nvPr/>
          </p:nvSpPr>
          <p:spPr bwMode="auto">
            <a:xfrm>
              <a:off x="2508529" y="4019572"/>
              <a:ext cx="52496" cy="5805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72" name="Group 171"/>
          <p:cNvGrpSpPr/>
          <p:nvPr/>
        </p:nvGrpSpPr>
        <p:grpSpPr>
          <a:xfrm flipH="1">
            <a:off x="1129005" y="5453336"/>
            <a:ext cx="1166999" cy="776983"/>
            <a:chOff x="2012735" y="3726334"/>
            <a:chExt cx="682446" cy="551270"/>
          </a:xfrm>
        </p:grpSpPr>
        <p:sp>
          <p:nvSpPr>
            <p:cNvPr id="186" name="Rectangle 185"/>
            <p:cNvSpPr/>
            <p:nvPr/>
          </p:nvSpPr>
          <p:spPr>
            <a:xfrm>
              <a:off x="2159707" y="4136693"/>
              <a:ext cx="268474" cy="6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AutoShape 25"/>
            <p:cNvSpPr>
              <a:spLocks noChangeArrowheads="1"/>
            </p:cNvSpPr>
            <p:nvPr/>
          </p:nvSpPr>
          <p:spPr bwMode="auto">
            <a:xfrm>
              <a:off x="2012735" y="4074404"/>
              <a:ext cx="682446" cy="203200"/>
            </a:xfrm>
            <a:prstGeom prst="cube">
              <a:avLst>
                <a:gd name="adj" fmla="val 36111"/>
              </a:avLst>
            </a:prstGeom>
            <a:solidFill>
              <a:srgbClr val="808080"/>
            </a:soli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Rectangle 26"/>
            <p:cNvSpPr>
              <a:spLocks noChangeArrowheads="1"/>
            </p:cNvSpPr>
            <p:nvPr/>
          </p:nvSpPr>
          <p:spPr bwMode="auto">
            <a:xfrm>
              <a:off x="2149807" y="3961515"/>
              <a:ext cx="72911" cy="145142"/>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Rectangle 27"/>
            <p:cNvSpPr>
              <a:spLocks noChangeArrowheads="1"/>
            </p:cNvSpPr>
            <p:nvPr/>
          </p:nvSpPr>
          <p:spPr bwMode="auto">
            <a:xfrm>
              <a:off x="2496863" y="3958290"/>
              <a:ext cx="72911" cy="145142"/>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Rectangle 28"/>
            <p:cNvSpPr>
              <a:spLocks noChangeArrowheads="1"/>
            </p:cNvSpPr>
            <p:nvPr/>
          </p:nvSpPr>
          <p:spPr bwMode="auto">
            <a:xfrm rot="950185">
              <a:off x="2100667" y="3833320"/>
              <a:ext cx="470045" cy="98524"/>
            </a:xfrm>
            <a:prstGeom prst="rect">
              <a:avLst/>
            </a:prstGeom>
            <a:noFill/>
            <a:ln w="222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Rectangle 29"/>
            <p:cNvSpPr>
              <a:spLocks noChangeArrowheads="1"/>
            </p:cNvSpPr>
            <p:nvPr/>
          </p:nvSpPr>
          <p:spPr bwMode="auto">
            <a:xfrm>
              <a:off x="2028607" y="3726334"/>
              <a:ext cx="104993" cy="145143"/>
            </a:xfrm>
            <a:prstGeom prst="rect">
              <a:avLst/>
            </a:prstGeom>
            <a:solidFill>
              <a:srgbClr val="00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Oval 30"/>
            <p:cNvSpPr>
              <a:spLocks noChangeArrowheads="1"/>
            </p:cNvSpPr>
            <p:nvPr/>
          </p:nvSpPr>
          <p:spPr bwMode="auto">
            <a:xfrm>
              <a:off x="2158557" y="4019572"/>
              <a:ext cx="52496" cy="5805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Oval 31"/>
            <p:cNvSpPr>
              <a:spLocks noChangeArrowheads="1"/>
            </p:cNvSpPr>
            <p:nvPr/>
          </p:nvSpPr>
          <p:spPr bwMode="auto">
            <a:xfrm>
              <a:off x="2508529" y="4019572"/>
              <a:ext cx="52496" cy="5805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73" name="Freeform 172"/>
          <p:cNvSpPr/>
          <p:nvPr/>
        </p:nvSpPr>
        <p:spPr>
          <a:xfrm>
            <a:off x="1991390" y="2229855"/>
            <a:ext cx="1615691" cy="120287"/>
          </a:xfrm>
          <a:custGeom>
            <a:avLst/>
            <a:gdLst>
              <a:gd name="connsiteX0" fmla="*/ 0 w 1085088"/>
              <a:gd name="connsiteY0" fmla="*/ 0 h 85344"/>
              <a:gd name="connsiteX1" fmla="*/ 1085088 w 1085088"/>
              <a:gd name="connsiteY1" fmla="*/ 85344 h 85344"/>
            </a:gdLst>
            <a:ahLst/>
            <a:cxnLst>
              <a:cxn ang="0">
                <a:pos x="connsiteX0" y="connsiteY0"/>
              </a:cxn>
              <a:cxn ang="0">
                <a:pos x="connsiteX1" y="connsiteY1"/>
              </a:cxn>
            </a:cxnLst>
            <a:rect l="l" t="t" r="r" b="b"/>
            <a:pathLst>
              <a:path w="1085088" h="85344">
                <a:moveTo>
                  <a:pt x="0" y="0"/>
                </a:moveTo>
                <a:lnTo>
                  <a:pt x="1085088" y="8534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4079081" y="2326479"/>
            <a:ext cx="898107" cy="1375831"/>
          </a:xfrm>
          <a:custGeom>
            <a:avLst/>
            <a:gdLst>
              <a:gd name="connsiteX0" fmla="*/ 0 w 603163"/>
              <a:gd name="connsiteY0" fmla="*/ 16789 h 976153"/>
              <a:gd name="connsiteX1" fmla="*/ 451104 w 603163"/>
              <a:gd name="connsiteY1" fmla="*/ 28981 h 976153"/>
              <a:gd name="connsiteX2" fmla="*/ 560832 w 603163"/>
              <a:gd name="connsiteY2" fmla="*/ 285013 h 976153"/>
              <a:gd name="connsiteX3" fmla="*/ 560832 w 603163"/>
              <a:gd name="connsiteY3" fmla="*/ 918997 h 976153"/>
              <a:gd name="connsiteX4" fmla="*/ 48768 w 603163"/>
              <a:gd name="connsiteY4" fmla="*/ 906805 h 976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63" h="976153">
                <a:moveTo>
                  <a:pt x="0" y="16789"/>
                </a:moveTo>
                <a:cubicBezTo>
                  <a:pt x="178816" y="533"/>
                  <a:pt x="357632" y="-15723"/>
                  <a:pt x="451104" y="28981"/>
                </a:cubicBezTo>
                <a:cubicBezTo>
                  <a:pt x="544576" y="73685"/>
                  <a:pt x="542544" y="136677"/>
                  <a:pt x="560832" y="285013"/>
                </a:cubicBezTo>
                <a:cubicBezTo>
                  <a:pt x="579120" y="433349"/>
                  <a:pt x="646176" y="815365"/>
                  <a:pt x="560832" y="918997"/>
                </a:cubicBezTo>
                <a:cubicBezTo>
                  <a:pt x="475488" y="1022629"/>
                  <a:pt x="262128" y="964717"/>
                  <a:pt x="48768" y="9068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4188004" y="3651276"/>
            <a:ext cx="899000" cy="1205174"/>
          </a:xfrm>
          <a:custGeom>
            <a:avLst/>
            <a:gdLst>
              <a:gd name="connsiteX0" fmla="*/ 426720 w 603763"/>
              <a:gd name="connsiteY0" fmla="*/ 27821 h 855072"/>
              <a:gd name="connsiteX1" fmla="*/ 524256 w 603763"/>
              <a:gd name="connsiteY1" fmla="*/ 52205 h 855072"/>
              <a:gd name="connsiteX2" fmla="*/ 560832 w 603763"/>
              <a:gd name="connsiteY2" fmla="*/ 503309 h 855072"/>
              <a:gd name="connsiteX3" fmla="*/ 560832 w 603763"/>
              <a:gd name="connsiteY3" fmla="*/ 820301 h 855072"/>
              <a:gd name="connsiteX4" fmla="*/ 0 w 603763"/>
              <a:gd name="connsiteY4" fmla="*/ 832493 h 85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63" h="855072">
                <a:moveTo>
                  <a:pt x="426720" y="27821"/>
                </a:moveTo>
                <a:cubicBezTo>
                  <a:pt x="464312" y="389"/>
                  <a:pt x="501904" y="-27043"/>
                  <a:pt x="524256" y="52205"/>
                </a:cubicBezTo>
                <a:cubicBezTo>
                  <a:pt x="546608" y="131453"/>
                  <a:pt x="554736" y="375293"/>
                  <a:pt x="560832" y="503309"/>
                </a:cubicBezTo>
                <a:cubicBezTo>
                  <a:pt x="566928" y="631325"/>
                  <a:pt x="654304" y="765437"/>
                  <a:pt x="560832" y="820301"/>
                </a:cubicBezTo>
                <a:cubicBezTo>
                  <a:pt x="467360" y="875165"/>
                  <a:pt x="233680" y="853829"/>
                  <a:pt x="0" y="83249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4260619" y="4824626"/>
            <a:ext cx="869320" cy="1285950"/>
          </a:xfrm>
          <a:custGeom>
            <a:avLst/>
            <a:gdLst>
              <a:gd name="connsiteX0" fmla="*/ 487680 w 583830"/>
              <a:gd name="connsiteY0" fmla="*/ 0 h 912382"/>
              <a:gd name="connsiteX1" fmla="*/ 524256 w 583830"/>
              <a:gd name="connsiteY1" fmla="*/ 524256 h 912382"/>
              <a:gd name="connsiteX2" fmla="*/ 548640 w 583830"/>
              <a:gd name="connsiteY2" fmla="*/ 890016 h 912382"/>
              <a:gd name="connsiteX3" fmla="*/ 0 w 583830"/>
              <a:gd name="connsiteY3" fmla="*/ 841248 h 912382"/>
            </a:gdLst>
            <a:ahLst/>
            <a:cxnLst>
              <a:cxn ang="0">
                <a:pos x="connsiteX0" y="connsiteY0"/>
              </a:cxn>
              <a:cxn ang="0">
                <a:pos x="connsiteX1" y="connsiteY1"/>
              </a:cxn>
              <a:cxn ang="0">
                <a:pos x="connsiteX2" y="connsiteY2"/>
              </a:cxn>
              <a:cxn ang="0">
                <a:pos x="connsiteX3" y="connsiteY3"/>
              </a:cxn>
            </a:cxnLst>
            <a:rect l="l" t="t" r="r" b="b"/>
            <a:pathLst>
              <a:path w="583830" h="912382">
                <a:moveTo>
                  <a:pt x="487680" y="0"/>
                </a:moveTo>
                <a:cubicBezTo>
                  <a:pt x="500888" y="187960"/>
                  <a:pt x="514096" y="375920"/>
                  <a:pt x="524256" y="524256"/>
                </a:cubicBezTo>
                <a:cubicBezTo>
                  <a:pt x="534416" y="672592"/>
                  <a:pt x="636016" y="837184"/>
                  <a:pt x="548640" y="890016"/>
                </a:cubicBezTo>
                <a:cubicBezTo>
                  <a:pt x="461264" y="942848"/>
                  <a:pt x="230632" y="892048"/>
                  <a:pt x="0" y="84124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33117" y="2172455"/>
            <a:ext cx="914918" cy="1360601"/>
          </a:xfrm>
          <a:custGeom>
            <a:avLst/>
            <a:gdLst>
              <a:gd name="connsiteX0" fmla="*/ 528263 w 614453"/>
              <a:gd name="connsiteY0" fmla="*/ 28533 h 965347"/>
              <a:gd name="connsiteX1" fmla="*/ 64967 w 614453"/>
              <a:gd name="connsiteY1" fmla="*/ 16341 h 965347"/>
              <a:gd name="connsiteX2" fmla="*/ 16199 w 614453"/>
              <a:gd name="connsiteY2" fmla="*/ 223605 h 965347"/>
              <a:gd name="connsiteX3" fmla="*/ 52775 w 614453"/>
              <a:gd name="connsiteY3" fmla="*/ 906357 h 965347"/>
              <a:gd name="connsiteX4" fmla="*/ 552647 w 614453"/>
              <a:gd name="connsiteY4" fmla="*/ 930741 h 965347"/>
              <a:gd name="connsiteX5" fmla="*/ 589223 w 614453"/>
              <a:gd name="connsiteY5" fmla="*/ 918549 h 9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453" h="965347">
                <a:moveTo>
                  <a:pt x="528263" y="28533"/>
                </a:moveTo>
                <a:cubicBezTo>
                  <a:pt x="339287" y="6181"/>
                  <a:pt x="150311" y="-16171"/>
                  <a:pt x="64967" y="16341"/>
                </a:cubicBezTo>
                <a:cubicBezTo>
                  <a:pt x="-20377" y="48853"/>
                  <a:pt x="18231" y="75269"/>
                  <a:pt x="16199" y="223605"/>
                </a:cubicBezTo>
                <a:cubicBezTo>
                  <a:pt x="14167" y="371941"/>
                  <a:pt x="-36633" y="788501"/>
                  <a:pt x="52775" y="906357"/>
                </a:cubicBezTo>
                <a:cubicBezTo>
                  <a:pt x="142183" y="1024213"/>
                  <a:pt x="463239" y="928709"/>
                  <a:pt x="552647" y="930741"/>
                </a:cubicBezTo>
                <a:cubicBezTo>
                  <a:pt x="642055" y="932773"/>
                  <a:pt x="615639" y="925661"/>
                  <a:pt x="589223" y="91854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603990" y="3484281"/>
            <a:ext cx="643093" cy="835748"/>
          </a:xfrm>
          <a:custGeom>
            <a:avLst/>
            <a:gdLst>
              <a:gd name="connsiteX0" fmla="*/ 29561 w 431897"/>
              <a:gd name="connsiteY0" fmla="*/ 0 h 592964"/>
              <a:gd name="connsiteX1" fmla="*/ 41753 w 431897"/>
              <a:gd name="connsiteY1" fmla="*/ 560832 h 592964"/>
              <a:gd name="connsiteX2" fmla="*/ 431897 w 431897"/>
              <a:gd name="connsiteY2" fmla="*/ 475488 h 592964"/>
            </a:gdLst>
            <a:ahLst/>
            <a:cxnLst>
              <a:cxn ang="0">
                <a:pos x="connsiteX0" y="connsiteY0"/>
              </a:cxn>
              <a:cxn ang="0">
                <a:pos x="connsiteX1" y="connsiteY1"/>
              </a:cxn>
              <a:cxn ang="0">
                <a:pos x="connsiteX2" y="connsiteY2"/>
              </a:cxn>
            </a:cxnLst>
            <a:rect l="l" t="t" r="r" b="b"/>
            <a:pathLst>
              <a:path w="431897" h="592964">
                <a:moveTo>
                  <a:pt x="29561" y="0"/>
                </a:moveTo>
                <a:cubicBezTo>
                  <a:pt x="2129" y="240792"/>
                  <a:pt x="-25303" y="481584"/>
                  <a:pt x="41753" y="560832"/>
                </a:cubicBezTo>
                <a:cubicBezTo>
                  <a:pt x="108809" y="640080"/>
                  <a:pt x="270353" y="557784"/>
                  <a:pt x="431897" y="4754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646961" y="4309109"/>
            <a:ext cx="781660" cy="1772500"/>
          </a:xfrm>
          <a:custGeom>
            <a:avLst/>
            <a:gdLst>
              <a:gd name="connsiteX0" fmla="*/ 25086 w 524958"/>
              <a:gd name="connsiteY0" fmla="*/ 0 h 1257590"/>
              <a:gd name="connsiteX1" fmla="*/ 12894 w 524958"/>
              <a:gd name="connsiteY1" fmla="*/ 1097280 h 1257590"/>
              <a:gd name="connsiteX2" fmla="*/ 183582 w 524958"/>
              <a:gd name="connsiteY2" fmla="*/ 1255776 h 1257590"/>
              <a:gd name="connsiteX3" fmla="*/ 524958 w 524958"/>
              <a:gd name="connsiteY3" fmla="*/ 1146048 h 1257590"/>
            </a:gdLst>
            <a:ahLst/>
            <a:cxnLst>
              <a:cxn ang="0">
                <a:pos x="connsiteX0" y="connsiteY0"/>
              </a:cxn>
              <a:cxn ang="0">
                <a:pos x="connsiteX1" y="connsiteY1"/>
              </a:cxn>
              <a:cxn ang="0">
                <a:pos x="connsiteX2" y="connsiteY2"/>
              </a:cxn>
              <a:cxn ang="0">
                <a:pos x="connsiteX3" y="connsiteY3"/>
              </a:cxn>
            </a:cxnLst>
            <a:rect l="l" t="t" r="r" b="b"/>
            <a:pathLst>
              <a:path w="524958" h="1257590">
                <a:moveTo>
                  <a:pt x="25086" y="0"/>
                </a:moveTo>
                <a:cubicBezTo>
                  <a:pt x="5782" y="443992"/>
                  <a:pt x="-13522" y="887984"/>
                  <a:pt x="12894" y="1097280"/>
                </a:cubicBezTo>
                <a:cubicBezTo>
                  <a:pt x="39310" y="1306576"/>
                  <a:pt x="98238" y="1247648"/>
                  <a:pt x="183582" y="1255776"/>
                </a:cubicBezTo>
                <a:cubicBezTo>
                  <a:pt x="268926" y="1263904"/>
                  <a:pt x="396942" y="1204976"/>
                  <a:pt x="524958" y="114604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1936928" y="3432729"/>
            <a:ext cx="1724614" cy="175146"/>
          </a:xfrm>
          <a:custGeom>
            <a:avLst/>
            <a:gdLst>
              <a:gd name="connsiteX0" fmla="*/ 0 w 1158240"/>
              <a:gd name="connsiteY0" fmla="*/ 0 h 124266"/>
              <a:gd name="connsiteX1" fmla="*/ 341376 w 1158240"/>
              <a:gd name="connsiteY1" fmla="*/ 97536 h 124266"/>
              <a:gd name="connsiteX2" fmla="*/ 743712 w 1158240"/>
              <a:gd name="connsiteY2" fmla="*/ 121920 h 124266"/>
              <a:gd name="connsiteX3" fmla="*/ 1158240 w 1158240"/>
              <a:gd name="connsiteY3" fmla="*/ 121920 h 124266"/>
            </a:gdLst>
            <a:ahLst/>
            <a:cxnLst>
              <a:cxn ang="0">
                <a:pos x="connsiteX0" y="connsiteY0"/>
              </a:cxn>
              <a:cxn ang="0">
                <a:pos x="connsiteX1" y="connsiteY1"/>
              </a:cxn>
              <a:cxn ang="0">
                <a:pos x="connsiteX2" y="connsiteY2"/>
              </a:cxn>
              <a:cxn ang="0">
                <a:pos x="connsiteX3" y="connsiteY3"/>
              </a:cxn>
            </a:cxnLst>
            <a:rect l="l" t="t" r="r" b="b"/>
            <a:pathLst>
              <a:path w="1158240" h="124266">
                <a:moveTo>
                  <a:pt x="0" y="0"/>
                </a:moveTo>
                <a:cubicBezTo>
                  <a:pt x="108712" y="38608"/>
                  <a:pt x="217424" y="77216"/>
                  <a:pt x="341376" y="97536"/>
                </a:cubicBezTo>
                <a:cubicBezTo>
                  <a:pt x="465328" y="117856"/>
                  <a:pt x="607568" y="117856"/>
                  <a:pt x="743712" y="121920"/>
                </a:cubicBezTo>
                <a:cubicBezTo>
                  <a:pt x="879856" y="125984"/>
                  <a:pt x="1019048" y="123952"/>
                  <a:pt x="1158240" y="1219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2242129" y="4011599"/>
            <a:ext cx="1437567" cy="826254"/>
          </a:xfrm>
          <a:custGeom>
            <a:avLst/>
            <a:gdLst>
              <a:gd name="connsiteX0" fmla="*/ 14485 w 965461"/>
              <a:gd name="connsiteY0" fmla="*/ 150123 h 586228"/>
              <a:gd name="connsiteX1" fmla="*/ 26677 w 965461"/>
              <a:gd name="connsiteY1" fmla="*/ 16011 h 586228"/>
              <a:gd name="connsiteX2" fmla="*/ 258325 w 965461"/>
              <a:gd name="connsiteY2" fmla="*/ 16011 h 586228"/>
              <a:gd name="connsiteX3" fmla="*/ 453397 w 965461"/>
              <a:gd name="connsiteY3" fmla="*/ 137931 h 586228"/>
              <a:gd name="connsiteX4" fmla="*/ 514357 w 965461"/>
              <a:gd name="connsiteY4" fmla="*/ 479307 h 586228"/>
              <a:gd name="connsiteX5" fmla="*/ 660661 w 965461"/>
              <a:gd name="connsiteY5" fmla="*/ 576843 h 586228"/>
              <a:gd name="connsiteX6" fmla="*/ 965461 w 965461"/>
              <a:gd name="connsiteY6" fmla="*/ 576843 h 58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461" h="586228">
                <a:moveTo>
                  <a:pt x="14485" y="150123"/>
                </a:moveTo>
                <a:cubicBezTo>
                  <a:pt x="261" y="94243"/>
                  <a:pt x="-13963" y="38363"/>
                  <a:pt x="26677" y="16011"/>
                </a:cubicBezTo>
                <a:cubicBezTo>
                  <a:pt x="67317" y="-6341"/>
                  <a:pt x="187205" y="-4309"/>
                  <a:pt x="258325" y="16011"/>
                </a:cubicBezTo>
                <a:cubicBezTo>
                  <a:pt x="329445" y="36331"/>
                  <a:pt x="410725" y="60715"/>
                  <a:pt x="453397" y="137931"/>
                </a:cubicBezTo>
                <a:cubicBezTo>
                  <a:pt x="496069" y="215147"/>
                  <a:pt x="479813" y="406155"/>
                  <a:pt x="514357" y="479307"/>
                </a:cubicBezTo>
                <a:cubicBezTo>
                  <a:pt x="548901" y="552459"/>
                  <a:pt x="585477" y="560587"/>
                  <a:pt x="660661" y="576843"/>
                </a:cubicBezTo>
                <a:cubicBezTo>
                  <a:pt x="735845" y="593099"/>
                  <a:pt x="850653" y="584971"/>
                  <a:pt x="965461" y="57684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1991390" y="5907213"/>
            <a:ext cx="1724614" cy="176516"/>
          </a:xfrm>
          <a:custGeom>
            <a:avLst/>
            <a:gdLst>
              <a:gd name="connsiteX0" fmla="*/ 0 w 1158240"/>
              <a:gd name="connsiteY0" fmla="*/ 0 h 125238"/>
              <a:gd name="connsiteX1" fmla="*/ 390144 w 1158240"/>
              <a:gd name="connsiteY1" fmla="*/ 109728 h 125238"/>
              <a:gd name="connsiteX2" fmla="*/ 792480 w 1158240"/>
              <a:gd name="connsiteY2" fmla="*/ 121920 h 125238"/>
              <a:gd name="connsiteX3" fmla="*/ 1024128 w 1158240"/>
              <a:gd name="connsiteY3" fmla="*/ 85344 h 125238"/>
              <a:gd name="connsiteX4" fmla="*/ 1158240 w 1158240"/>
              <a:gd name="connsiteY4" fmla="*/ 48768 h 12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40" h="125238">
                <a:moveTo>
                  <a:pt x="0" y="0"/>
                </a:moveTo>
                <a:cubicBezTo>
                  <a:pt x="129032" y="44704"/>
                  <a:pt x="258064" y="89408"/>
                  <a:pt x="390144" y="109728"/>
                </a:cubicBezTo>
                <a:cubicBezTo>
                  <a:pt x="522224" y="130048"/>
                  <a:pt x="686816" y="125984"/>
                  <a:pt x="792480" y="121920"/>
                </a:cubicBezTo>
                <a:cubicBezTo>
                  <a:pt x="898144" y="117856"/>
                  <a:pt x="963168" y="97536"/>
                  <a:pt x="1024128" y="85344"/>
                </a:cubicBezTo>
                <a:cubicBezTo>
                  <a:pt x="1085088" y="73152"/>
                  <a:pt x="1121664" y="60960"/>
                  <a:pt x="1158240" y="487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950292" y="1736869"/>
            <a:ext cx="275378" cy="520552"/>
          </a:xfrm>
          <a:prstGeom prst="rect">
            <a:avLst/>
          </a:prstGeom>
          <a:noFill/>
        </p:spPr>
        <p:txBody>
          <a:bodyPr wrap="square" rtlCol="0">
            <a:spAutoFit/>
          </a:bodyPr>
          <a:lstStyle/>
          <a:p>
            <a:r>
              <a:rPr lang="en-US" dirty="0"/>
              <a:t>1</a:t>
            </a:r>
          </a:p>
        </p:txBody>
      </p:sp>
      <p:sp>
        <p:nvSpPr>
          <p:cNvPr id="184" name="TextBox 183"/>
          <p:cNvSpPr txBox="1"/>
          <p:nvPr/>
        </p:nvSpPr>
        <p:spPr>
          <a:xfrm>
            <a:off x="942014" y="3019582"/>
            <a:ext cx="275378" cy="520552"/>
          </a:xfrm>
          <a:prstGeom prst="rect">
            <a:avLst/>
          </a:prstGeom>
          <a:noFill/>
        </p:spPr>
        <p:txBody>
          <a:bodyPr wrap="square" rtlCol="0">
            <a:spAutoFit/>
          </a:bodyPr>
          <a:lstStyle/>
          <a:p>
            <a:r>
              <a:rPr lang="en-US" dirty="0"/>
              <a:t>2</a:t>
            </a:r>
          </a:p>
        </p:txBody>
      </p:sp>
      <p:sp>
        <p:nvSpPr>
          <p:cNvPr id="185" name="TextBox 184"/>
          <p:cNvSpPr txBox="1"/>
          <p:nvPr/>
        </p:nvSpPr>
        <p:spPr>
          <a:xfrm>
            <a:off x="953447" y="5474919"/>
            <a:ext cx="275378" cy="520552"/>
          </a:xfrm>
          <a:prstGeom prst="rect">
            <a:avLst/>
          </a:prstGeom>
          <a:noFill/>
        </p:spPr>
        <p:txBody>
          <a:bodyPr wrap="square" rtlCol="0">
            <a:spAutoFit/>
          </a:bodyPr>
          <a:lstStyle/>
          <a:p>
            <a:r>
              <a:rPr lang="en-US" dirty="0"/>
              <a:t>3</a:t>
            </a:r>
          </a:p>
        </p:txBody>
      </p:sp>
      <p:sp>
        <p:nvSpPr>
          <p:cNvPr id="222" name="TPAnswers"/>
          <p:cNvSpPr>
            <a:spLocks noGrp="1"/>
          </p:cNvSpPr>
          <p:nvPr>
            <p:ph sz="quarter" idx="10"/>
            <p:custDataLst>
              <p:tags r:id="rId1"/>
            </p:custDataLst>
          </p:nvPr>
        </p:nvSpPr>
        <p:spPr>
          <a:xfrm>
            <a:off x="5714735" y="2591435"/>
            <a:ext cx="5650707" cy="1563698"/>
          </a:xfrm>
        </p:spPr>
        <p:txBody>
          <a:bodyPr>
            <a:noAutofit/>
          </a:bodyPr>
          <a:lstStyle/>
          <a:p>
            <a:pPr marL="514350" indent="-514350">
              <a:buFont typeface="Arial" pitchFamily="34" charset="0"/>
              <a:buAutoNum type="alphaUcPeriod"/>
            </a:pPr>
            <a:r>
              <a:rPr lang="en-US" sz="2000" dirty="0"/>
              <a:t>Only the green bulb will operate.</a:t>
            </a:r>
          </a:p>
          <a:p>
            <a:pPr marL="514350" indent="-514350">
              <a:buFont typeface="Arial" pitchFamily="34" charset="0"/>
              <a:buAutoNum type="alphaUcPeriod"/>
            </a:pPr>
            <a:r>
              <a:rPr lang="en-US" sz="2000" dirty="0"/>
              <a:t>None of the bulbs will operate.</a:t>
            </a:r>
          </a:p>
          <a:p>
            <a:pPr marL="514350" indent="-514350">
              <a:buFont typeface="Arial" pitchFamily="34" charset="0"/>
              <a:buAutoNum type="alphaUcPeriod"/>
            </a:pPr>
            <a:r>
              <a:rPr lang="en-US" sz="2000" dirty="0"/>
              <a:t>Only the green and yellow bulbs will operate.</a:t>
            </a:r>
          </a:p>
          <a:p>
            <a:pPr marL="514350" indent="-514350">
              <a:buFont typeface="Arial" pitchFamily="34" charset="0"/>
              <a:buAutoNum type="alphaUcPeriod"/>
            </a:pPr>
            <a:r>
              <a:rPr lang="en-US" sz="2000" dirty="0"/>
              <a:t>Only the red and blue bulbs will operate.</a:t>
            </a:r>
          </a:p>
        </p:txBody>
      </p:sp>
    </p:spTree>
    <p:extLst>
      <p:ext uri="{BB962C8B-B14F-4D97-AF65-F5344CB8AC3E}">
        <p14:creationId xmlns:p14="http://schemas.microsoft.com/office/powerpoint/2010/main" val="48844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POP QUIZ! Which of these changes to the electric circuit shown below will cause the lightbulb to light up?</a:t>
            </a:r>
          </a:p>
        </p:txBody>
      </p:sp>
      <p:grpSp>
        <p:nvGrpSpPr>
          <p:cNvPr id="78" name="Group 2"/>
          <p:cNvGrpSpPr>
            <a:grpSpLocks/>
          </p:cNvGrpSpPr>
          <p:nvPr/>
        </p:nvGrpSpPr>
        <p:grpSpPr bwMode="auto">
          <a:xfrm>
            <a:off x="533117" y="1949602"/>
            <a:ext cx="4813798" cy="3913251"/>
            <a:chOff x="107548680" y="108665713"/>
            <a:chExt cx="5437027" cy="4034087"/>
          </a:xfrm>
        </p:grpSpPr>
        <p:sp>
          <p:nvSpPr>
            <p:cNvPr id="79" name="AutoShape 3"/>
            <p:cNvSpPr>
              <a:spLocks noChangeArrowheads="1"/>
            </p:cNvSpPr>
            <p:nvPr/>
          </p:nvSpPr>
          <p:spPr bwMode="auto">
            <a:xfrm>
              <a:off x="107825755" y="109308145"/>
              <a:ext cx="2160972" cy="1177658"/>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4"/>
            <p:cNvSpPr>
              <a:spLocks noChangeShapeType="1"/>
            </p:cNvSpPr>
            <p:nvPr/>
          </p:nvSpPr>
          <p:spPr bwMode="auto">
            <a:xfrm>
              <a:off x="107825755" y="109690230"/>
              <a:ext cx="2016907" cy="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5"/>
            <p:cNvSpPr>
              <a:spLocks noChangeShapeType="1"/>
            </p:cNvSpPr>
            <p:nvPr/>
          </p:nvSpPr>
          <p:spPr bwMode="auto">
            <a:xfrm flipV="1">
              <a:off x="109842662" y="109548911"/>
              <a:ext cx="144065" cy="141319"/>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6"/>
            <p:cNvSpPr txBox="1">
              <a:spLocks noChangeArrowheads="1"/>
            </p:cNvSpPr>
            <p:nvPr/>
          </p:nvSpPr>
          <p:spPr bwMode="auto">
            <a:xfrm>
              <a:off x="108117755" y="109224304"/>
              <a:ext cx="326156" cy="374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Text Box 7"/>
            <p:cNvSpPr txBox="1">
              <a:spLocks noChangeArrowheads="1"/>
            </p:cNvSpPr>
            <p:nvPr/>
          </p:nvSpPr>
          <p:spPr bwMode="auto">
            <a:xfrm>
              <a:off x="109361436" y="109211033"/>
              <a:ext cx="240109" cy="204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AutoShape 8"/>
            <p:cNvSpPr>
              <a:spLocks noChangeArrowheads="1"/>
            </p:cNvSpPr>
            <p:nvPr/>
          </p:nvSpPr>
          <p:spPr bwMode="auto">
            <a:xfrm>
              <a:off x="108396679" y="109732102"/>
              <a:ext cx="629616" cy="659489"/>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AutoShape 9"/>
            <p:cNvSpPr>
              <a:spLocks noChangeArrowheads="1"/>
            </p:cNvSpPr>
            <p:nvPr/>
          </p:nvSpPr>
          <p:spPr bwMode="auto">
            <a:xfrm>
              <a:off x="107991163" y="109318614"/>
              <a:ext cx="96042" cy="94212"/>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AutoShape 10"/>
            <p:cNvSpPr>
              <a:spLocks noChangeArrowheads="1"/>
            </p:cNvSpPr>
            <p:nvPr/>
          </p:nvSpPr>
          <p:spPr bwMode="auto">
            <a:xfrm>
              <a:off x="109677254" y="109318614"/>
              <a:ext cx="96044" cy="94212"/>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AutoShape 11"/>
            <p:cNvSpPr>
              <a:spLocks noChangeArrowheads="1"/>
            </p:cNvSpPr>
            <p:nvPr/>
          </p:nvSpPr>
          <p:spPr bwMode="auto">
            <a:xfrm>
              <a:off x="110653693" y="108774274"/>
              <a:ext cx="2160972" cy="1177658"/>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2"/>
            <p:cNvSpPr>
              <a:spLocks noChangeShapeType="1"/>
            </p:cNvSpPr>
            <p:nvPr/>
          </p:nvSpPr>
          <p:spPr bwMode="auto">
            <a:xfrm>
              <a:off x="110653693" y="109156359"/>
              <a:ext cx="2016908" cy="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13"/>
            <p:cNvSpPr>
              <a:spLocks noChangeShapeType="1"/>
            </p:cNvSpPr>
            <p:nvPr/>
          </p:nvSpPr>
          <p:spPr bwMode="auto">
            <a:xfrm flipV="1">
              <a:off x="112670601" y="109025508"/>
              <a:ext cx="144064" cy="141318"/>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Text Box 14"/>
            <p:cNvSpPr txBox="1">
              <a:spLocks noChangeArrowheads="1"/>
            </p:cNvSpPr>
            <p:nvPr/>
          </p:nvSpPr>
          <p:spPr bwMode="auto">
            <a:xfrm>
              <a:off x="112304247" y="108692058"/>
              <a:ext cx="271967" cy="321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Text Box 15"/>
            <p:cNvSpPr txBox="1">
              <a:spLocks noChangeArrowheads="1"/>
            </p:cNvSpPr>
            <p:nvPr/>
          </p:nvSpPr>
          <p:spPr bwMode="auto">
            <a:xfrm>
              <a:off x="110930962" y="108665713"/>
              <a:ext cx="240109" cy="204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AutoShape 16"/>
            <p:cNvSpPr>
              <a:spLocks noChangeArrowheads="1"/>
            </p:cNvSpPr>
            <p:nvPr/>
          </p:nvSpPr>
          <p:spPr bwMode="auto">
            <a:xfrm>
              <a:off x="111224617" y="109198231"/>
              <a:ext cx="629616" cy="659488"/>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AutoShape 17"/>
            <p:cNvSpPr>
              <a:spLocks noChangeArrowheads="1"/>
            </p:cNvSpPr>
            <p:nvPr/>
          </p:nvSpPr>
          <p:spPr bwMode="auto">
            <a:xfrm>
              <a:off x="110819101" y="108784742"/>
              <a:ext cx="96044" cy="94213"/>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AutoShape 18"/>
            <p:cNvSpPr>
              <a:spLocks noChangeArrowheads="1"/>
            </p:cNvSpPr>
            <p:nvPr/>
          </p:nvSpPr>
          <p:spPr bwMode="auto">
            <a:xfrm>
              <a:off x="112505193" y="108784742"/>
              <a:ext cx="96043" cy="94213"/>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Freeform 19"/>
            <p:cNvSpPr>
              <a:spLocks/>
            </p:cNvSpPr>
            <p:nvPr/>
          </p:nvSpPr>
          <p:spPr bwMode="auto">
            <a:xfrm>
              <a:off x="109728000" y="108699300"/>
              <a:ext cx="1143000" cy="612382"/>
            </a:xfrm>
            <a:custGeom>
              <a:avLst/>
              <a:gdLst>
                <a:gd name="T0" fmla="*/ 0 w 1428750"/>
                <a:gd name="T1" fmla="*/ 742950 h 742950"/>
                <a:gd name="T2" fmla="*/ 228600 w 1428750"/>
                <a:gd name="T3" fmla="*/ 342900 h 742950"/>
                <a:gd name="T4" fmla="*/ 685800 w 1428750"/>
                <a:gd name="T5" fmla="*/ 57150 h 742950"/>
                <a:gd name="T6" fmla="*/ 1143000 w 1428750"/>
                <a:gd name="T7" fmla="*/ 0 h 742950"/>
                <a:gd name="T8" fmla="*/ 1371600 w 1428750"/>
                <a:gd name="T9" fmla="*/ 57150 h 742950"/>
                <a:gd name="T10" fmla="*/ 1428750 w 1428750"/>
                <a:gd name="T11" fmla="*/ 114300 h 742950"/>
              </a:gdLst>
              <a:ahLst/>
              <a:cxnLst>
                <a:cxn ang="0">
                  <a:pos x="T0" y="T1"/>
                </a:cxn>
                <a:cxn ang="0">
                  <a:pos x="T2" y="T3"/>
                </a:cxn>
                <a:cxn ang="0">
                  <a:pos x="T4" y="T5"/>
                </a:cxn>
                <a:cxn ang="0">
                  <a:pos x="T6" y="T7"/>
                </a:cxn>
                <a:cxn ang="0">
                  <a:pos x="T8" y="T9"/>
                </a:cxn>
                <a:cxn ang="0">
                  <a:pos x="T10" y="T11"/>
                </a:cxn>
              </a:cxnLst>
              <a:rect l="0" t="0" r="r" b="b"/>
              <a:pathLst>
                <a:path w="1428750" h="742950">
                  <a:moveTo>
                    <a:pt x="0" y="742950"/>
                  </a:moveTo>
                  <a:cubicBezTo>
                    <a:pt x="57150" y="600075"/>
                    <a:pt x="114300" y="457200"/>
                    <a:pt x="228600" y="342900"/>
                  </a:cubicBezTo>
                  <a:cubicBezTo>
                    <a:pt x="342900" y="228600"/>
                    <a:pt x="533400" y="114300"/>
                    <a:pt x="685800" y="57150"/>
                  </a:cubicBezTo>
                  <a:cubicBezTo>
                    <a:pt x="838200" y="0"/>
                    <a:pt x="1028700" y="0"/>
                    <a:pt x="1143000" y="0"/>
                  </a:cubicBezTo>
                  <a:cubicBezTo>
                    <a:pt x="1257300" y="0"/>
                    <a:pt x="1323975" y="38100"/>
                    <a:pt x="1371600" y="57150"/>
                  </a:cubicBezTo>
                  <a:cubicBezTo>
                    <a:pt x="1419225" y="76200"/>
                    <a:pt x="1423987" y="95250"/>
                    <a:pt x="1428750" y="114300"/>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AutoShape 20"/>
            <p:cNvSpPr>
              <a:spLocks noChangeArrowheads="1"/>
            </p:cNvSpPr>
            <p:nvPr/>
          </p:nvSpPr>
          <p:spPr bwMode="auto">
            <a:xfrm>
              <a:off x="108007169" y="112249673"/>
              <a:ext cx="912411" cy="450127"/>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tebulb"/>
            <p:cNvSpPr>
              <a:spLocks noEditPoints="1" noChangeArrowheads="1"/>
            </p:cNvSpPr>
            <p:nvPr/>
          </p:nvSpPr>
          <p:spPr bwMode="auto">
            <a:xfrm>
              <a:off x="108097876" y="111380823"/>
              <a:ext cx="712318" cy="96306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8" name="Oval 22"/>
            <p:cNvSpPr>
              <a:spLocks noChangeArrowheads="1"/>
            </p:cNvSpPr>
            <p:nvPr/>
          </p:nvSpPr>
          <p:spPr bwMode="auto">
            <a:xfrm>
              <a:off x="108738165" y="112333417"/>
              <a:ext cx="101379" cy="57575"/>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Oval 23"/>
            <p:cNvSpPr>
              <a:spLocks noChangeArrowheads="1"/>
            </p:cNvSpPr>
            <p:nvPr/>
          </p:nvSpPr>
          <p:spPr bwMode="auto">
            <a:xfrm>
              <a:off x="108087205" y="112328183"/>
              <a:ext cx="101379" cy="57575"/>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Freeform 24"/>
            <p:cNvSpPr>
              <a:spLocks/>
            </p:cNvSpPr>
            <p:nvPr/>
          </p:nvSpPr>
          <p:spPr bwMode="auto">
            <a:xfrm rot="-128318">
              <a:off x="107548680" y="109385100"/>
              <a:ext cx="548640" cy="2971800"/>
            </a:xfrm>
            <a:custGeom>
              <a:avLst/>
              <a:gdLst>
                <a:gd name="T0" fmla="*/ 428625 w 485775"/>
                <a:gd name="T1" fmla="*/ 0 h 3143250"/>
                <a:gd name="T2" fmla="*/ 200025 w 485775"/>
                <a:gd name="T3" fmla="*/ 457200 h 3143250"/>
                <a:gd name="T4" fmla="*/ 28575 w 485775"/>
                <a:gd name="T5" fmla="*/ 971550 h 3143250"/>
                <a:gd name="T6" fmla="*/ 28575 w 485775"/>
                <a:gd name="T7" fmla="*/ 1714500 h 3143250"/>
                <a:gd name="T8" fmla="*/ 200025 w 485775"/>
                <a:gd name="T9" fmla="*/ 2628900 h 3143250"/>
                <a:gd name="T10" fmla="*/ 485775 w 485775"/>
                <a:gd name="T11" fmla="*/ 3143250 h 3143250"/>
              </a:gdLst>
              <a:ahLst/>
              <a:cxnLst>
                <a:cxn ang="0">
                  <a:pos x="T0" y="T1"/>
                </a:cxn>
                <a:cxn ang="0">
                  <a:pos x="T2" y="T3"/>
                </a:cxn>
                <a:cxn ang="0">
                  <a:pos x="T4" y="T5"/>
                </a:cxn>
                <a:cxn ang="0">
                  <a:pos x="T6" y="T7"/>
                </a:cxn>
                <a:cxn ang="0">
                  <a:pos x="T8" y="T9"/>
                </a:cxn>
                <a:cxn ang="0">
                  <a:pos x="T10" y="T11"/>
                </a:cxn>
              </a:cxnLst>
              <a:rect l="0" t="0" r="r" b="b"/>
              <a:pathLst>
                <a:path w="485775" h="3143250">
                  <a:moveTo>
                    <a:pt x="428625" y="0"/>
                  </a:moveTo>
                  <a:cubicBezTo>
                    <a:pt x="347662" y="147637"/>
                    <a:pt x="266700" y="295275"/>
                    <a:pt x="200025" y="457200"/>
                  </a:cubicBezTo>
                  <a:cubicBezTo>
                    <a:pt x="133350" y="619125"/>
                    <a:pt x="57150" y="762000"/>
                    <a:pt x="28575" y="971550"/>
                  </a:cubicBezTo>
                  <a:cubicBezTo>
                    <a:pt x="0" y="1181100"/>
                    <a:pt x="0" y="1438275"/>
                    <a:pt x="28575" y="1714500"/>
                  </a:cubicBezTo>
                  <a:cubicBezTo>
                    <a:pt x="57150" y="1990725"/>
                    <a:pt x="123825" y="2390775"/>
                    <a:pt x="200025" y="2628900"/>
                  </a:cubicBezTo>
                  <a:cubicBezTo>
                    <a:pt x="276225" y="2867025"/>
                    <a:pt x="381000" y="3005137"/>
                    <a:pt x="485775" y="3143250"/>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AutoShape 25"/>
            <p:cNvSpPr>
              <a:spLocks noChangeArrowheads="1"/>
            </p:cNvSpPr>
            <p:nvPr/>
          </p:nvSpPr>
          <p:spPr bwMode="auto">
            <a:xfrm>
              <a:off x="110701715" y="112181631"/>
              <a:ext cx="1248562" cy="329744"/>
            </a:xfrm>
            <a:prstGeom prst="cube">
              <a:avLst>
                <a:gd name="adj" fmla="val 36111"/>
              </a:avLst>
            </a:prstGeom>
            <a:solidFill>
              <a:srgbClr val="808080"/>
            </a:soli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Rectangle 26"/>
            <p:cNvSpPr>
              <a:spLocks noChangeArrowheads="1"/>
            </p:cNvSpPr>
            <p:nvPr/>
          </p:nvSpPr>
          <p:spPr bwMode="auto">
            <a:xfrm>
              <a:off x="110952494" y="111998440"/>
              <a:ext cx="133394" cy="235530"/>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Rectangle 27"/>
            <p:cNvSpPr>
              <a:spLocks noChangeArrowheads="1"/>
            </p:cNvSpPr>
            <p:nvPr/>
          </p:nvSpPr>
          <p:spPr bwMode="auto">
            <a:xfrm>
              <a:off x="111587447" y="111993206"/>
              <a:ext cx="133393" cy="235530"/>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28"/>
            <p:cNvSpPr>
              <a:spLocks noChangeArrowheads="1"/>
            </p:cNvSpPr>
            <p:nvPr/>
          </p:nvSpPr>
          <p:spPr bwMode="auto">
            <a:xfrm>
              <a:off x="110808430" y="111868635"/>
              <a:ext cx="912410" cy="141320"/>
            </a:xfrm>
            <a:prstGeom prst="rect">
              <a:avLst/>
            </a:prstGeom>
            <a:noFill/>
            <a:ln w="222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Rectangle 29"/>
            <p:cNvSpPr>
              <a:spLocks noChangeArrowheads="1"/>
            </p:cNvSpPr>
            <p:nvPr/>
          </p:nvSpPr>
          <p:spPr bwMode="auto">
            <a:xfrm>
              <a:off x="110633417" y="111813154"/>
              <a:ext cx="192088" cy="235532"/>
            </a:xfrm>
            <a:prstGeom prst="rect">
              <a:avLst/>
            </a:prstGeom>
            <a:solidFill>
              <a:srgbClr val="00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Oval 30"/>
            <p:cNvSpPr>
              <a:spLocks noChangeArrowheads="1"/>
            </p:cNvSpPr>
            <p:nvPr/>
          </p:nvSpPr>
          <p:spPr bwMode="auto">
            <a:xfrm>
              <a:off x="110968502" y="112092652"/>
              <a:ext cx="96043" cy="94213"/>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Oval 31"/>
            <p:cNvSpPr>
              <a:spLocks noChangeArrowheads="1"/>
            </p:cNvSpPr>
            <p:nvPr/>
          </p:nvSpPr>
          <p:spPr bwMode="auto">
            <a:xfrm>
              <a:off x="111608790" y="112092652"/>
              <a:ext cx="96043" cy="94213"/>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Freeform 32"/>
            <p:cNvSpPr>
              <a:spLocks/>
            </p:cNvSpPr>
            <p:nvPr/>
          </p:nvSpPr>
          <p:spPr bwMode="auto">
            <a:xfrm rot="-183806">
              <a:off x="108798360" y="111924395"/>
              <a:ext cx="2224267" cy="371545"/>
            </a:xfrm>
            <a:custGeom>
              <a:avLst/>
              <a:gdLst>
                <a:gd name="T0" fmla="*/ 0 w 2457450"/>
                <a:gd name="T1" fmla="*/ 295275 h 295275"/>
                <a:gd name="T2" fmla="*/ 342900 w 2457450"/>
                <a:gd name="T3" fmla="*/ 123825 h 295275"/>
                <a:gd name="T4" fmla="*/ 1085850 w 2457450"/>
                <a:gd name="T5" fmla="*/ 9525 h 295275"/>
                <a:gd name="T6" fmla="*/ 1657350 w 2457450"/>
                <a:gd name="T7" fmla="*/ 66675 h 295275"/>
                <a:gd name="T8" fmla="*/ 2457450 w 2457450"/>
                <a:gd name="T9" fmla="*/ 180975 h 295275"/>
              </a:gdLst>
              <a:ahLst/>
              <a:cxnLst>
                <a:cxn ang="0">
                  <a:pos x="T0" y="T1"/>
                </a:cxn>
                <a:cxn ang="0">
                  <a:pos x="T2" y="T3"/>
                </a:cxn>
                <a:cxn ang="0">
                  <a:pos x="T4" y="T5"/>
                </a:cxn>
                <a:cxn ang="0">
                  <a:pos x="T6" y="T7"/>
                </a:cxn>
                <a:cxn ang="0">
                  <a:pos x="T8" y="T9"/>
                </a:cxn>
              </a:cxnLst>
              <a:rect l="0" t="0" r="r" b="b"/>
              <a:pathLst>
                <a:path w="2457450" h="295275">
                  <a:moveTo>
                    <a:pt x="0" y="295275"/>
                  </a:moveTo>
                  <a:cubicBezTo>
                    <a:pt x="80962" y="233362"/>
                    <a:pt x="161925" y="171450"/>
                    <a:pt x="342900" y="123825"/>
                  </a:cubicBezTo>
                  <a:cubicBezTo>
                    <a:pt x="523875" y="76200"/>
                    <a:pt x="866775" y="19050"/>
                    <a:pt x="1085850" y="9525"/>
                  </a:cubicBezTo>
                  <a:cubicBezTo>
                    <a:pt x="1304925" y="0"/>
                    <a:pt x="1428750" y="38100"/>
                    <a:pt x="1657350" y="66675"/>
                  </a:cubicBezTo>
                  <a:cubicBezTo>
                    <a:pt x="1885950" y="95250"/>
                    <a:pt x="2171700" y="138112"/>
                    <a:pt x="2457450" y="180975"/>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Freeform 33"/>
            <p:cNvSpPr>
              <a:spLocks/>
            </p:cNvSpPr>
            <p:nvPr/>
          </p:nvSpPr>
          <p:spPr bwMode="auto">
            <a:xfrm rot="-174286">
              <a:off x="111556726" y="108753553"/>
              <a:ext cx="1428981" cy="3371850"/>
            </a:xfrm>
            <a:custGeom>
              <a:avLst/>
              <a:gdLst>
                <a:gd name="T0" fmla="*/ 1143000 w 1447800"/>
                <a:gd name="T1" fmla="*/ 66675 h 4067175"/>
                <a:gd name="T2" fmla="*/ 1371600 w 1447800"/>
                <a:gd name="T3" fmla="*/ 123825 h 4067175"/>
                <a:gd name="T4" fmla="*/ 1428750 w 1447800"/>
                <a:gd name="T5" fmla="*/ 809625 h 4067175"/>
                <a:gd name="T6" fmla="*/ 1314450 w 1447800"/>
                <a:gd name="T7" fmla="*/ 2181225 h 4067175"/>
                <a:gd name="T8" fmla="*/ 628650 w 1447800"/>
                <a:gd name="T9" fmla="*/ 3609975 h 4067175"/>
                <a:gd name="T10" fmla="*/ 0 w 1447800"/>
                <a:gd name="T11" fmla="*/ 4067175 h 4067175"/>
              </a:gdLst>
              <a:ahLst/>
              <a:cxnLst>
                <a:cxn ang="0">
                  <a:pos x="T0" y="T1"/>
                </a:cxn>
                <a:cxn ang="0">
                  <a:pos x="T2" y="T3"/>
                </a:cxn>
                <a:cxn ang="0">
                  <a:pos x="T4" y="T5"/>
                </a:cxn>
                <a:cxn ang="0">
                  <a:pos x="T6" y="T7"/>
                </a:cxn>
                <a:cxn ang="0">
                  <a:pos x="T8" y="T9"/>
                </a:cxn>
                <a:cxn ang="0">
                  <a:pos x="T10" y="T11"/>
                </a:cxn>
              </a:cxnLst>
              <a:rect l="0" t="0" r="r" b="b"/>
              <a:pathLst>
                <a:path w="1447800" h="4067175">
                  <a:moveTo>
                    <a:pt x="1143000" y="66675"/>
                  </a:moveTo>
                  <a:cubicBezTo>
                    <a:pt x="1233487" y="33337"/>
                    <a:pt x="1323975" y="0"/>
                    <a:pt x="1371600" y="123825"/>
                  </a:cubicBezTo>
                  <a:cubicBezTo>
                    <a:pt x="1419225" y="247650"/>
                    <a:pt x="1438275" y="466725"/>
                    <a:pt x="1428750" y="809625"/>
                  </a:cubicBezTo>
                  <a:cubicBezTo>
                    <a:pt x="1419225" y="1152525"/>
                    <a:pt x="1447800" y="1714500"/>
                    <a:pt x="1314450" y="2181225"/>
                  </a:cubicBezTo>
                  <a:cubicBezTo>
                    <a:pt x="1181100" y="2647950"/>
                    <a:pt x="847725" y="3295650"/>
                    <a:pt x="628650" y="3609975"/>
                  </a:cubicBezTo>
                  <a:cubicBezTo>
                    <a:pt x="409575" y="3924300"/>
                    <a:pt x="204787" y="3995737"/>
                    <a:pt x="0" y="4067175"/>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10" name="TPAnswers"/>
          <p:cNvSpPr txBox="1">
            <a:spLocks/>
          </p:cNvSpPr>
          <p:nvPr>
            <p:custDataLst>
              <p:tags r:id="rId1"/>
            </p:custDataLst>
          </p:nvPr>
        </p:nvSpPr>
        <p:spPr>
          <a:xfrm>
            <a:off x="6263739" y="1982208"/>
            <a:ext cx="4721058" cy="339447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Arial" pitchFamily="34" charset="0"/>
              <a:buAutoNum type="alphaUcPeriod"/>
            </a:pPr>
            <a:r>
              <a:rPr lang="en-US" sz="2000" dirty="0"/>
              <a:t>Straightening the wire so that the current can flow more easily.</a:t>
            </a:r>
          </a:p>
          <a:p>
            <a:pPr marL="514350" indent="-514350">
              <a:buFont typeface="Arial" pitchFamily="34" charset="0"/>
              <a:buAutoNum type="alphaUcPeriod"/>
            </a:pPr>
            <a:r>
              <a:rPr lang="en-US" sz="2000" dirty="0"/>
              <a:t>Adding a switch and more wire so that the current can flow more easily.</a:t>
            </a:r>
          </a:p>
          <a:p>
            <a:pPr marL="514350" indent="-514350">
              <a:buFont typeface="Arial" pitchFamily="34" charset="0"/>
              <a:buAutoNum type="alphaUcPeriod"/>
            </a:pPr>
            <a:r>
              <a:rPr lang="en-US" sz="2000" dirty="0"/>
              <a:t>Turning one battery so that the positive end connects to the other battery’s negative end.</a:t>
            </a:r>
          </a:p>
          <a:p>
            <a:pPr marL="514350" indent="-514350">
              <a:buFont typeface="Arial" pitchFamily="34" charset="0"/>
              <a:buAutoNum type="alphaUcPeriod"/>
            </a:pPr>
            <a:r>
              <a:rPr lang="en-US" sz="2000" dirty="0"/>
              <a:t>Making the length of the wire the same on both sides of the lightbulb.</a:t>
            </a:r>
          </a:p>
        </p:txBody>
      </p:sp>
    </p:spTree>
    <p:extLst>
      <p:ext uri="{BB962C8B-B14F-4D97-AF65-F5344CB8AC3E}">
        <p14:creationId xmlns:p14="http://schemas.microsoft.com/office/powerpoint/2010/main" val="181484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POP QUIZ! The red lightbulb in the circuit below does not light up. Which statement explains this observation?</a:t>
            </a:r>
          </a:p>
        </p:txBody>
      </p:sp>
      <p:sp>
        <p:nvSpPr>
          <p:cNvPr id="37" name="AutoShape 3"/>
          <p:cNvSpPr>
            <a:spLocks noChangeArrowheads="1"/>
          </p:cNvSpPr>
          <p:nvPr/>
        </p:nvSpPr>
        <p:spPr bwMode="auto">
          <a:xfrm>
            <a:off x="547974" y="2530787"/>
            <a:ext cx="2199383" cy="1244586"/>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4"/>
          <p:cNvSpPr>
            <a:spLocks noChangeShapeType="1"/>
          </p:cNvSpPr>
          <p:nvPr/>
        </p:nvSpPr>
        <p:spPr bwMode="auto">
          <a:xfrm>
            <a:off x="547974" y="2934586"/>
            <a:ext cx="2052757" cy="2"/>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5"/>
          <p:cNvSpPr>
            <a:spLocks noChangeShapeType="1"/>
          </p:cNvSpPr>
          <p:nvPr/>
        </p:nvSpPr>
        <p:spPr bwMode="auto">
          <a:xfrm flipV="1">
            <a:off x="2600731" y="2785235"/>
            <a:ext cx="146626" cy="14935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6"/>
          <p:cNvSpPr txBox="1">
            <a:spLocks noChangeArrowheads="1"/>
          </p:cNvSpPr>
          <p:nvPr/>
        </p:nvSpPr>
        <p:spPr bwMode="auto">
          <a:xfrm>
            <a:off x="860662" y="2459070"/>
            <a:ext cx="331953" cy="395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7"/>
          <p:cNvSpPr txBox="1">
            <a:spLocks noChangeArrowheads="1"/>
          </p:cNvSpPr>
          <p:nvPr/>
        </p:nvSpPr>
        <p:spPr bwMode="auto">
          <a:xfrm>
            <a:off x="2126093" y="2430368"/>
            <a:ext cx="244377" cy="215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AutoShape 8"/>
          <p:cNvSpPr>
            <a:spLocks noChangeArrowheads="1"/>
          </p:cNvSpPr>
          <p:nvPr/>
        </p:nvSpPr>
        <p:spPr bwMode="auto">
          <a:xfrm>
            <a:off x="1129046" y="2978838"/>
            <a:ext cx="640807" cy="696969"/>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AutoShape 9"/>
          <p:cNvSpPr>
            <a:spLocks noChangeArrowheads="1"/>
          </p:cNvSpPr>
          <p:nvPr/>
        </p:nvSpPr>
        <p:spPr bwMode="auto">
          <a:xfrm>
            <a:off x="716323" y="2541850"/>
            <a:ext cx="97749" cy="99567"/>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10"/>
          <p:cNvSpPr>
            <a:spLocks noChangeArrowheads="1"/>
          </p:cNvSpPr>
          <p:nvPr/>
        </p:nvSpPr>
        <p:spPr bwMode="auto">
          <a:xfrm>
            <a:off x="2432384" y="2541850"/>
            <a:ext cx="97751" cy="99567"/>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Freeform 19"/>
          <p:cNvSpPr>
            <a:spLocks/>
          </p:cNvSpPr>
          <p:nvPr/>
        </p:nvSpPr>
        <p:spPr bwMode="auto">
          <a:xfrm rot="2126720">
            <a:off x="2591894" y="2295524"/>
            <a:ext cx="2252137" cy="994103"/>
          </a:xfrm>
          <a:custGeom>
            <a:avLst/>
            <a:gdLst>
              <a:gd name="T0" fmla="*/ 0 w 1428750"/>
              <a:gd name="T1" fmla="*/ 742950 h 742950"/>
              <a:gd name="T2" fmla="*/ 228600 w 1428750"/>
              <a:gd name="T3" fmla="*/ 342900 h 742950"/>
              <a:gd name="T4" fmla="*/ 685800 w 1428750"/>
              <a:gd name="T5" fmla="*/ 57150 h 742950"/>
              <a:gd name="T6" fmla="*/ 1143000 w 1428750"/>
              <a:gd name="T7" fmla="*/ 0 h 742950"/>
              <a:gd name="T8" fmla="*/ 1371600 w 1428750"/>
              <a:gd name="T9" fmla="*/ 57150 h 742950"/>
              <a:gd name="T10" fmla="*/ 1428750 w 1428750"/>
              <a:gd name="T11" fmla="*/ 114300 h 742950"/>
            </a:gdLst>
            <a:ahLst/>
            <a:cxnLst>
              <a:cxn ang="0">
                <a:pos x="T0" y="T1"/>
              </a:cxn>
              <a:cxn ang="0">
                <a:pos x="T2" y="T3"/>
              </a:cxn>
              <a:cxn ang="0">
                <a:pos x="T4" y="T5"/>
              </a:cxn>
              <a:cxn ang="0">
                <a:pos x="T6" y="T7"/>
              </a:cxn>
              <a:cxn ang="0">
                <a:pos x="T8" y="T9"/>
              </a:cxn>
              <a:cxn ang="0">
                <a:pos x="T10" y="T11"/>
              </a:cxn>
            </a:cxnLst>
            <a:rect l="0" t="0" r="r" b="b"/>
            <a:pathLst>
              <a:path w="1428750" h="742950">
                <a:moveTo>
                  <a:pt x="0" y="742950"/>
                </a:moveTo>
                <a:cubicBezTo>
                  <a:pt x="57150" y="600075"/>
                  <a:pt x="114300" y="457200"/>
                  <a:pt x="228600" y="342900"/>
                </a:cubicBezTo>
                <a:cubicBezTo>
                  <a:pt x="342900" y="228600"/>
                  <a:pt x="533400" y="114300"/>
                  <a:pt x="685800" y="57150"/>
                </a:cubicBezTo>
                <a:cubicBezTo>
                  <a:pt x="838200" y="0"/>
                  <a:pt x="1028700" y="0"/>
                  <a:pt x="1143000" y="0"/>
                </a:cubicBezTo>
                <a:cubicBezTo>
                  <a:pt x="1257300" y="0"/>
                  <a:pt x="1323975" y="38100"/>
                  <a:pt x="1371600" y="57150"/>
                </a:cubicBezTo>
                <a:cubicBezTo>
                  <a:pt x="1419225" y="76200"/>
                  <a:pt x="1423987" y="95250"/>
                  <a:pt x="1428750" y="114300"/>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AutoShape 20"/>
          <p:cNvSpPr>
            <a:spLocks noChangeArrowheads="1"/>
          </p:cNvSpPr>
          <p:nvPr/>
        </p:nvSpPr>
        <p:spPr bwMode="auto">
          <a:xfrm>
            <a:off x="4729125" y="2971066"/>
            <a:ext cx="928630" cy="475709"/>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tebulb"/>
          <p:cNvSpPr>
            <a:spLocks noEditPoints="1" noChangeArrowheads="1"/>
          </p:cNvSpPr>
          <p:nvPr/>
        </p:nvSpPr>
        <p:spPr bwMode="auto">
          <a:xfrm>
            <a:off x="4821446" y="2052837"/>
            <a:ext cx="724980" cy="101779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54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8" name="Oval 22"/>
          <p:cNvSpPr>
            <a:spLocks noChangeArrowheads="1"/>
          </p:cNvSpPr>
          <p:nvPr/>
        </p:nvSpPr>
        <p:spPr bwMode="auto">
          <a:xfrm>
            <a:off x="5473115" y="3059569"/>
            <a:ext cx="103180" cy="60848"/>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23"/>
          <p:cNvSpPr>
            <a:spLocks noChangeArrowheads="1"/>
          </p:cNvSpPr>
          <p:nvPr/>
        </p:nvSpPr>
        <p:spPr bwMode="auto">
          <a:xfrm>
            <a:off x="4810584" y="3054038"/>
            <a:ext cx="103180" cy="60848"/>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AutoShape 25"/>
          <p:cNvSpPr>
            <a:spLocks noChangeArrowheads="1"/>
          </p:cNvSpPr>
          <p:nvPr/>
        </p:nvSpPr>
        <p:spPr bwMode="auto">
          <a:xfrm>
            <a:off x="3730029" y="5370391"/>
            <a:ext cx="1270755" cy="348484"/>
          </a:xfrm>
          <a:prstGeom prst="cube">
            <a:avLst>
              <a:gd name="adj" fmla="val 36111"/>
            </a:avLst>
          </a:prstGeom>
          <a:solidFill>
            <a:srgbClr val="808080"/>
          </a:soli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Rectangle 26"/>
          <p:cNvSpPr>
            <a:spLocks noChangeArrowheads="1"/>
          </p:cNvSpPr>
          <p:nvPr/>
        </p:nvSpPr>
        <p:spPr bwMode="auto">
          <a:xfrm>
            <a:off x="3985266" y="5176788"/>
            <a:ext cx="135765" cy="248916"/>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Rectangle 27"/>
          <p:cNvSpPr>
            <a:spLocks noChangeArrowheads="1"/>
          </p:cNvSpPr>
          <p:nvPr/>
        </p:nvSpPr>
        <p:spPr bwMode="auto">
          <a:xfrm>
            <a:off x="4631505" y="5171257"/>
            <a:ext cx="135765" cy="248916"/>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8"/>
          <p:cNvSpPr>
            <a:spLocks noChangeArrowheads="1"/>
          </p:cNvSpPr>
          <p:nvPr/>
        </p:nvSpPr>
        <p:spPr bwMode="auto">
          <a:xfrm>
            <a:off x="3838641" y="5039607"/>
            <a:ext cx="928628" cy="149351"/>
          </a:xfrm>
          <a:prstGeom prst="rect">
            <a:avLst/>
          </a:prstGeom>
          <a:noFill/>
          <a:ln w="222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Rectangle 29"/>
          <p:cNvSpPr>
            <a:spLocks noChangeArrowheads="1"/>
          </p:cNvSpPr>
          <p:nvPr/>
        </p:nvSpPr>
        <p:spPr bwMode="auto">
          <a:xfrm>
            <a:off x="3660517" y="4980971"/>
            <a:ext cx="195503" cy="248918"/>
          </a:xfrm>
          <a:prstGeom prst="rect">
            <a:avLst/>
          </a:prstGeom>
          <a:solidFill>
            <a:srgbClr val="00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Oval 30"/>
          <p:cNvSpPr>
            <a:spLocks noChangeArrowheads="1"/>
          </p:cNvSpPr>
          <p:nvPr/>
        </p:nvSpPr>
        <p:spPr bwMode="auto">
          <a:xfrm>
            <a:off x="4001559" y="5276355"/>
            <a:ext cx="97751" cy="9956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31"/>
          <p:cNvSpPr>
            <a:spLocks noChangeArrowheads="1"/>
          </p:cNvSpPr>
          <p:nvPr/>
        </p:nvSpPr>
        <p:spPr bwMode="auto">
          <a:xfrm>
            <a:off x="4653227" y="5276355"/>
            <a:ext cx="97751" cy="9956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Freeform 33"/>
          <p:cNvSpPr>
            <a:spLocks/>
          </p:cNvSpPr>
          <p:nvPr/>
        </p:nvSpPr>
        <p:spPr bwMode="auto">
          <a:xfrm rot="18097032">
            <a:off x="2917182" y="2123882"/>
            <a:ext cx="1480749" cy="3383623"/>
          </a:xfrm>
          <a:custGeom>
            <a:avLst/>
            <a:gdLst>
              <a:gd name="T0" fmla="*/ 1143000 w 1447800"/>
              <a:gd name="T1" fmla="*/ 66675 h 4067175"/>
              <a:gd name="T2" fmla="*/ 1371600 w 1447800"/>
              <a:gd name="T3" fmla="*/ 123825 h 4067175"/>
              <a:gd name="T4" fmla="*/ 1428750 w 1447800"/>
              <a:gd name="T5" fmla="*/ 809625 h 4067175"/>
              <a:gd name="T6" fmla="*/ 1314450 w 1447800"/>
              <a:gd name="T7" fmla="*/ 2181225 h 4067175"/>
              <a:gd name="T8" fmla="*/ 628650 w 1447800"/>
              <a:gd name="T9" fmla="*/ 3609975 h 4067175"/>
              <a:gd name="T10" fmla="*/ 0 w 1447800"/>
              <a:gd name="T11" fmla="*/ 4067175 h 4067175"/>
            </a:gdLst>
            <a:ahLst/>
            <a:cxnLst>
              <a:cxn ang="0">
                <a:pos x="T0" y="T1"/>
              </a:cxn>
              <a:cxn ang="0">
                <a:pos x="T2" y="T3"/>
              </a:cxn>
              <a:cxn ang="0">
                <a:pos x="T4" y="T5"/>
              </a:cxn>
              <a:cxn ang="0">
                <a:pos x="T6" y="T7"/>
              </a:cxn>
              <a:cxn ang="0">
                <a:pos x="T8" y="T9"/>
              </a:cxn>
              <a:cxn ang="0">
                <a:pos x="T10" y="T11"/>
              </a:cxn>
            </a:cxnLst>
            <a:rect l="0" t="0" r="r" b="b"/>
            <a:pathLst>
              <a:path w="1447800" h="4067175">
                <a:moveTo>
                  <a:pt x="1143000" y="66675"/>
                </a:moveTo>
                <a:cubicBezTo>
                  <a:pt x="1233487" y="33337"/>
                  <a:pt x="1323975" y="0"/>
                  <a:pt x="1371600" y="123825"/>
                </a:cubicBezTo>
                <a:cubicBezTo>
                  <a:pt x="1419225" y="247650"/>
                  <a:pt x="1438275" y="466725"/>
                  <a:pt x="1428750" y="809625"/>
                </a:cubicBezTo>
                <a:cubicBezTo>
                  <a:pt x="1419225" y="1152525"/>
                  <a:pt x="1447800" y="1714500"/>
                  <a:pt x="1314450" y="2181225"/>
                </a:cubicBezTo>
                <a:cubicBezTo>
                  <a:pt x="1181100" y="2647950"/>
                  <a:pt x="847725" y="3295650"/>
                  <a:pt x="628650" y="3609975"/>
                </a:cubicBezTo>
                <a:cubicBezTo>
                  <a:pt x="409575" y="3924300"/>
                  <a:pt x="204787" y="3995737"/>
                  <a:pt x="0" y="4067175"/>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AutoShape 20"/>
          <p:cNvSpPr>
            <a:spLocks noChangeArrowheads="1"/>
          </p:cNvSpPr>
          <p:nvPr/>
        </p:nvSpPr>
        <p:spPr bwMode="auto">
          <a:xfrm>
            <a:off x="2110531" y="5192653"/>
            <a:ext cx="928630" cy="475709"/>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tebulb"/>
          <p:cNvSpPr>
            <a:spLocks noEditPoints="1" noChangeArrowheads="1"/>
          </p:cNvSpPr>
          <p:nvPr/>
        </p:nvSpPr>
        <p:spPr bwMode="auto">
          <a:xfrm>
            <a:off x="2202852" y="4274425"/>
            <a:ext cx="724980" cy="101779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25400" algn="ctr">
            <a:solidFill>
              <a:srgbClr val="00B05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0" name="Oval 22"/>
          <p:cNvSpPr>
            <a:spLocks noChangeArrowheads="1"/>
          </p:cNvSpPr>
          <p:nvPr/>
        </p:nvSpPr>
        <p:spPr bwMode="auto">
          <a:xfrm>
            <a:off x="2854520" y="5281157"/>
            <a:ext cx="103180" cy="60848"/>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23"/>
          <p:cNvSpPr>
            <a:spLocks noChangeArrowheads="1"/>
          </p:cNvSpPr>
          <p:nvPr/>
        </p:nvSpPr>
        <p:spPr bwMode="auto">
          <a:xfrm>
            <a:off x="2191990" y="5275626"/>
            <a:ext cx="103180" cy="60848"/>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2" name="Straight Connector 61"/>
          <p:cNvCxnSpPr>
            <a:stCxn id="60" idx="5"/>
          </p:cNvCxnSpPr>
          <p:nvPr/>
        </p:nvCxnSpPr>
        <p:spPr>
          <a:xfrm>
            <a:off x="2942590" y="5333093"/>
            <a:ext cx="931689" cy="37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24"/>
          <p:cNvSpPr>
            <a:spLocks/>
          </p:cNvSpPr>
          <p:nvPr/>
        </p:nvSpPr>
        <p:spPr bwMode="auto">
          <a:xfrm rot="20081690">
            <a:off x="890934" y="2591604"/>
            <a:ext cx="710640" cy="3030524"/>
          </a:xfrm>
          <a:custGeom>
            <a:avLst/>
            <a:gdLst>
              <a:gd name="T0" fmla="*/ 428625 w 485775"/>
              <a:gd name="T1" fmla="*/ 0 h 3143250"/>
              <a:gd name="T2" fmla="*/ 200025 w 485775"/>
              <a:gd name="T3" fmla="*/ 457200 h 3143250"/>
              <a:gd name="T4" fmla="*/ 28575 w 485775"/>
              <a:gd name="T5" fmla="*/ 971550 h 3143250"/>
              <a:gd name="T6" fmla="*/ 28575 w 485775"/>
              <a:gd name="T7" fmla="*/ 1714500 h 3143250"/>
              <a:gd name="T8" fmla="*/ 200025 w 485775"/>
              <a:gd name="T9" fmla="*/ 2628900 h 3143250"/>
              <a:gd name="T10" fmla="*/ 485775 w 485775"/>
              <a:gd name="T11" fmla="*/ 3143250 h 3143250"/>
            </a:gdLst>
            <a:ahLst/>
            <a:cxnLst>
              <a:cxn ang="0">
                <a:pos x="T0" y="T1"/>
              </a:cxn>
              <a:cxn ang="0">
                <a:pos x="T2" y="T3"/>
              </a:cxn>
              <a:cxn ang="0">
                <a:pos x="T4" y="T5"/>
              </a:cxn>
              <a:cxn ang="0">
                <a:pos x="T6" y="T7"/>
              </a:cxn>
              <a:cxn ang="0">
                <a:pos x="T8" y="T9"/>
              </a:cxn>
              <a:cxn ang="0">
                <a:pos x="T10" y="T11"/>
              </a:cxn>
            </a:cxnLst>
            <a:rect l="0" t="0" r="r" b="b"/>
            <a:pathLst>
              <a:path w="485775" h="3143250">
                <a:moveTo>
                  <a:pt x="428625" y="0"/>
                </a:moveTo>
                <a:cubicBezTo>
                  <a:pt x="347662" y="147637"/>
                  <a:pt x="266700" y="295275"/>
                  <a:pt x="200025" y="457200"/>
                </a:cubicBezTo>
                <a:cubicBezTo>
                  <a:pt x="133350" y="619125"/>
                  <a:pt x="57150" y="762000"/>
                  <a:pt x="28575" y="971550"/>
                </a:cubicBezTo>
                <a:cubicBezTo>
                  <a:pt x="0" y="1181100"/>
                  <a:pt x="0" y="1438275"/>
                  <a:pt x="28575" y="1714500"/>
                </a:cubicBezTo>
                <a:cubicBezTo>
                  <a:pt x="57150" y="1990725"/>
                  <a:pt x="123825" y="2390775"/>
                  <a:pt x="200025" y="2628900"/>
                </a:cubicBezTo>
                <a:cubicBezTo>
                  <a:pt x="276225" y="2867025"/>
                  <a:pt x="381000" y="3005137"/>
                  <a:pt x="485775" y="3143250"/>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PAnswers"/>
          <p:cNvSpPr txBox="1">
            <a:spLocks/>
          </p:cNvSpPr>
          <p:nvPr>
            <p:custDataLst>
              <p:tags r:id="rId1"/>
            </p:custDataLst>
          </p:nvPr>
        </p:nvSpPr>
        <p:spPr>
          <a:xfrm>
            <a:off x="7074873" y="2273890"/>
            <a:ext cx="3959920" cy="339447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Arial" pitchFamily="34" charset="0"/>
              <a:buAutoNum type="alphaUcPeriod"/>
            </a:pPr>
            <a:r>
              <a:rPr lang="en-US" sz="2000" dirty="0"/>
              <a:t>The battery is not charged.</a:t>
            </a:r>
          </a:p>
          <a:p>
            <a:pPr marL="514350" indent="-514350">
              <a:buFont typeface="Arial" pitchFamily="34" charset="0"/>
              <a:buAutoNum type="alphaUcPeriod"/>
            </a:pPr>
            <a:r>
              <a:rPr lang="en-US" sz="2000" dirty="0"/>
              <a:t>The red lightbulb is not part of a complete circuit.</a:t>
            </a:r>
          </a:p>
          <a:p>
            <a:pPr marL="514350" indent="-514350">
              <a:buFont typeface="Arial" pitchFamily="34" charset="0"/>
              <a:buAutoNum type="alphaUcPeriod"/>
            </a:pPr>
            <a:r>
              <a:rPr lang="en-US" sz="2000" dirty="0"/>
              <a:t>The circuit does not have a pathway.</a:t>
            </a:r>
          </a:p>
          <a:p>
            <a:pPr marL="514350" indent="-514350">
              <a:buFont typeface="Arial" pitchFamily="34" charset="0"/>
              <a:buAutoNum type="alphaUcPeriod"/>
            </a:pPr>
            <a:r>
              <a:rPr lang="en-US" sz="2000" dirty="0"/>
              <a:t>The green lightbulb uses most of the energy from the battery.</a:t>
            </a:r>
          </a:p>
        </p:txBody>
      </p:sp>
    </p:spTree>
    <p:extLst>
      <p:ext uri="{BB962C8B-B14F-4D97-AF65-F5344CB8AC3E}">
        <p14:creationId xmlns:p14="http://schemas.microsoft.com/office/powerpoint/2010/main" val="136556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POP QUIZ! The diagram shows an electric circuit with four lights that a student plans to build. When the student connects the wires as shown, which of the lights will light up?</a:t>
            </a:r>
          </a:p>
        </p:txBody>
      </p:sp>
      <p:grpSp>
        <p:nvGrpSpPr>
          <p:cNvPr id="31" name="Group 30"/>
          <p:cNvGrpSpPr>
            <a:grpSpLocks/>
          </p:cNvGrpSpPr>
          <p:nvPr/>
        </p:nvGrpSpPr>
        <p:grpSpPr bwMode="auto">
          <a:xfrm>
            <a:off x="3691655" y="3644811"/>
            <a:ext cx="738926" cy="1016152"/>
            <a:chOff x="110676976" y="110747608"/>
            <a:chExt cx="1040170" cy="1632944"/>
          </a:xfrm>
        </p:grpSpPr>
        <p:sp>
          <p:nvSpPr>
            <p:cNvPr id="32" name="AutoShape 9"/>
            <p:cNvSpPr>
              <a:spLocks noChangeArrowheads="1"/>
            </p:cNvSpPr>
            <p:nvPr/>
          </p:nvSpPr>
          <p:spPr bwMode="auto">
            <a:xfrm>
              <a:off x="110676976" y="11182327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tebulb"/>
            <p:cNvSpPr>
              <a:spLocks noEditPoints="1" noChangeArrowheads="1"/>
            </p:cNvSpPr>
            <p:nvPr/>
          </p:nvSpPr>
          <p:spPr bwMode="auto">
            <a:xfrm>
              <a:off x="110780385" y="11074760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4" name="Oval 11"/>
            <p:cNvSpPr>
              <a:spLocks noChangeArrowheads="1"/>
            </p:cNvSpPr>
            <p:nvPr/>
          </p:nvSpPr>
          <p:spPr bwMode="auto">
            <a:xfrm>
              <a:off x="111510329" y="11192695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12"/>
            <p:cNvSpPr>
              <a:spLocks noChangeArrowheads="1"/>
            </p:cNvSpPr>
            <p:nvPr/>
          </p:nvSpPr>
          <p:spPr bwMode="auto">
            <a:xfrm>
              <a:off x="110768219" y="11192047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36" name="Group 15"/>
          <p:cNvGrpSpPr>
            <a:grpSpLocks/>
          </p:cNvGrpSpPr>
          <p:nvPr/>
        </p:nvGrpSpPr>
        <p:grpSpPr bwMode="auto">
          <a:xfrm>
            <a:off x="995629" y="3644811"/>
            <a:ext cx="738926" cy="1016152"/>
            <a:chOff x="111233649" y="112576408"/>
            <a:chExt cx="1040170" cy="1632944"/>
          </a:xfrm>
        </p:grpSpPr>
        <p:sp>
          <p:nvSpPr>
            <p:cNvPr id="65" name="AutoShape 16"/>
            <p:cNvSpPr>
              <a:spLocks noChangeArrowheads="1"/>
            </p:cNvSpPr>
            <p:nvPr/>
          </p:nvSpPr>
          <p:spPr bwMode="auto">
            <a:xfrm>
              <a:off x="111233649" y="11365207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tebulb"/>
            <p:cNvSpPr>
              <a:spLocks noEditPoints="1" noChangeArrowheads="1"/>
            </p:cNvSpPr>
            <p:nvPr/>
          </p:nvSpPr>
          <p:spPr bwMode="auto">
            <a:xfrm>
              <a:off x="111337058" y="11257640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7" name="Oval 18"/>
            <p:cNvSpPr>
              <a:spLocks noChangeArrowheads="1"/>
            </p:cNvSpPr>
            <p:nvPr/>
          </p:nvSpPr>
          <p:spPr bwMode="auto">
            <a:xfrm>
              <a:off x="112067002" y="11375575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Oval 19"/>
            <p:cNvSpPr>
              <a:spLocks noChangeArrowheads="1"/>
            </p:cNvSpPr>
            <p:nvPr/>
          </p:nvSpPr>
          <p:spPr bwMode="auto">
            <a:xfrm>
              <a:off x="111324892" y="11374927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69" name="Group 20"/>
          <p:cNvGrpSpPr>
            <a:grpSpLocks/>
          </p:cNvGrpSpPr>
          <p:nvPr/>
        </p:nvGrpSpPr>
        <p:grpSpPr bwMode="auto">
          <a:xfrm>
            <a:off x="3738450" y="5350490"/>
            <a:ext cx="738926" cy="1016152"/>
            <a:chOff x="112265746" y="115308178"/>
            <a:chExt cx="1040170" cy="1632944"/>
          </a:xfrm>
        </p:grpSpPr>
        <p:sp>
          <p:nvSpPr>
            <p:cNvPr id="70" name="AutoShape 21"/>
            <p:cNvSpPr>
              <a:spLocks noChangeArrowheads="1"/>
            </p:cNvSpPr>
            <p:nvPr/>
          </p:nvSpPr>
          <p:spPr bwMode="auto">
            <a:xfrm>
              <a:off x="112265746" y="11638384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tebulb"/>
            <p:cNvSpPr>
              <a:spLocks noEditPoints="1" noChangeArrowheads="1"/>
            </p:cNvSpPr>
            <p:nvPr/>
          </p:nvSpPr>
          <p:spPr bwMode="auto">
            <a:xfrm>
              <a:off x="112369155" y="11530817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2" name="Oval 23"/>
            <p:cNvSpPr>
              <a:spLocks noChangeArrowheads="1"/>
            </p:cNvSpPr>
            <p:nvPr/>
          </p:nvSpPr>
          <p:spPr bwMode="auto">
            <a:xfrm>
              <a:off x="113099099" y="11648752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Oval 24"/>
            <p:cNvSpPr>
              <a:spLocks noChangeArrowheads="1"/>
            </p:cNvSpPr>
            <p:nvPr/>
          </p:nvSpPr>
          <p:spPr bwMode="auto">
            <a:xfrm>
              <a:off x="112356989" y="11648104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4" name="Line 27"/>
          <p:cNvSpPr>
            <a:spLocks noChangeShapeType="1"/>
          </p:cNvSpPr>
          <p:nvPr/>
        </p:nvSpPr>
        <p:spPr bwMode="auto">
          <a:xfrm>
            <a:off x="682174" y="6367833"/>
            <a:ext cx="1617737" cy="0"/>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28"/>
          <p:cNvSpPr>
            <a:spLocks noChangeShapeType="1"/>
          </p:cNvSpPr>
          <p:nvPr/>
        </p:nvSpPr>
        <p:spPr bwMode="auto">
          <a:xfrm flipV="1">
            <a:off x="2299911" y="6075262"/>
            <a:ext cx="115553" cy="139966"/>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32"/>
          <p:cNvSpPr>
            <a:spLocks noChangeShapeType="1"/>
          </p:cNvSpPr>
          <p:nvPr/>
        </p:nvSpPr>
        <p:spPr bwMode="auto">
          <a:xfrm flipV="1">
            <a:off x="4837512" y="5858566"/>
            <a:ext cx="92989" cy="115599"/>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36"/>
          <p:cNvSpPr txBox="1">
            <a:spLocks noChangeArrowheads="1"/>
          </p:cNvSpPr>
          <p:nvPr/>
        </p:nvSpPr>
        <p:spPr bwMode="auto">
          <a:xfrm>
            <a:off x="4879597" y="5714364"/>
            <a:ext cx="111414" cy="153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42"/>
          <p:cNvSpPr>
            <a:spLocks noChangeShapeType="1"/>
          </p:cNvSpPr>
          <p:nvPr/>
        </p:nvSpPr>
        <p:spPr bwMode="auto">
          <a:xfrm>
            <a:off x="1027694" y="6102655"/>
            <a:ext cx="1301842" cy="0"/>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43"/>
          <p:cNvSpPr>
            <a:spLocks noChangeShapeType="1"/>
          </p:cNvSpPr>
          <p:nvPr/>
        </p:nvSpPr>
        <p:spPr bwMode="auto">
          <a:xfrm flipV="1">
            <a:off x="2329536" y="5987056"/>
            <a:ext cx="92989" cy="115599"/>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47"/>
          <p:cNvSpPr txBox="1">
            <a:spLocks noChangeArrowheads="1"/>
          </p:cNvSpPr>
          <p:nvPr/>
        </p:nvSpPr>
        <p:spPr bwMode="auto">
          <a:xfrm>
            <a:off x="2371620" y="5842854"/>
            <a:ext cx="111416" cy="153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AutoShape 41"/>
          <p:cNvSpPr>
            <a:spLocks noChangeArrowheads="1"/>
          </p:cNvSpPr>
          <p:nvPr/>
        </p:nvSpPr>
        <p:spPr bwMode="auto">
          <a:xfrm>
            <a:off x="1999540" y="1746391"/>
            <a:ext cx="1425009" cy="1144311"/>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44"/>
          <p:cNvSpPr txBox="1">
            <a:spLocks noChangeArrowheads="1"/>
          </p:cNvSpPr>
          <p:nvPr/>
        </p:nvSpPr>
        <p:spPr bwMode="auto">
          <a:xfrm>
            <a:off x="2227844" y="1659613"/>
            <a:ext cx="210522" cy="30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AutoShape 45"/>
          <p:cNvSpPr>
            <a:spLocks noChangeArrowheads="1"/>
          </p:cNvSpPr>
          <p:nvPr/>
        </p:nvSpPr>
        <p:spPr bwMode="auto">
          <a:xfrm>
            <a:off x="2404251" y="2109277"/>
            <a:ext cx="406396" cy="539466"/>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AutoShape 46"/>
          <p:cNvSpPr>
            <a:spLocks noChangeArrowheads="1"/>
          </p:cNvSpPr>
          <p:nvPr/>
        </p:nvSpPr>
        <p:spPr bwMode="auto">
          <a:xfrm>
            <a:off x="2142505" y="1771040"/>
            <a:ext cx="61991" cy="77067"/>
          </a:xfrm>
          <a:prstGeom prst="can">
            <a:avLst>
              <a:gd name="adj" fmla="val 31955"/>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AutoShape 48"/>
          <p:cNvSpPr>
            <a:spLocks noChangeArrowheads="1"/>
          </p:cNvSpPr>
          <p:nvPr/>
        </p:nvSpPr>
        <p:spPr bwMode="auto">
          <a:xfrm>
            <a:off x="3230817" y="1771040"/>
            <a:ext cx="61994" cy="77067"/>
          </a:xfrm>
          <a:prstGeom prst="can">
            <a:avLst>
              <a:gd name="adj" fmla="val 31954"/>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49"/>
          <p:cNvSpPr txBox="1">
            <a:spLocks noChangeArrowheads="1"/>
          </p:cNvSpPr>
          <p:nvPr/>
        </p:nvSpPr>
        <p:spPr bwMode="auto">
          <a:xfrm>
            <a:off x="2941313" y="1653964"/>
            <a:ext cx="154473" cy="17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8" name="Group 20"/>
          <p:cNvGrpSpPr>
            <a:grpSpLocks/>
          </p:cNvGrpSpPr>
          <p:nvPr/>
        </p:nvGrpSpPr>
        <p:grpSpPr bwMode="auto">
          <a:xfrm>
            <a:off x="951172" y="5421094"/>
            <a:ext cx="738926" cy="1016152"/>
            <a:chOff x="112265746" y="115308178"/>
            <a:chExt cx="1040170" cy="1632944"/>
          </a:xfrm>
        </p:grpSpPr>
        <p:sp>
          <p:nvSpPr>
            <p:cNvPr id="89" name="AutoShape 21"/>
            <p:cNvSpPr>
              <a:spLocks noChangeArrowheads="1"/>
            </p:cNvSpPr>
            <p:nvPr/>
          </p:nvSpPr>
          <p:spPr bwMode="auto">
            <a:xfrm>
              <a:off x="112265746" y="11638384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tebulb"/>
            <p:cNvSpPr>
              <a:spLocks noEditPoints="1" noChangeArrowheads="1"/>
            </p:cNvSpPr>
            <p:nvPr/>
          </p:nvSpPr>
          <p:spPr bwMode="auto">
            <a:xfrm>
              <a:off x="112369155" y="11530817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1" name="Oval 23"/>
            <p:cNvSpPr>
              <a:spLocks noChangeArrowheads="1"/>
            </p:cNvSpPr>
            <p:nvPr/>
          </p:nvSpPr>
          <p:spPr bwMode="auto">
            <a:xfrm>
              <a:off x="113099099" y="11648752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Oval 24"/>
            <p:cNvSpPr>
              <a:spLocks noChangeArrowheads="1"/>
            </p:cNvSpPr>
            <p:nvPr/>
          </p:nvSpPr>
          <p:spPr bwMode="auto">
            <a:xfrm>
              <a:off x="112356989" y="11648104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3" name="Freeform 92"/>
          <p:cNvSpPr/>
          <p:nvPr/>
        </p:nvSpPr>
        <p:spPr>
          <a:xfrm>
            <a:off x="1650289" y="4394222"/>
            <a:ext cx="2108893" cy="0"/>
          </a:xfrm>
          <a:custGeom>
            <a:avLst/>
            <a:gdLst>
              <a:gd name="connsiteX0" fmla="*/ 0 w 1304544"/>
              <a:gd name="connsiteY0" fmla="*/ 0 h 0"/>
              <a:gd name="connsiteX1" fmla="*/ 1304544 w 1304544"/>
              <a:gd name="connsiteY1" fmla="*/ 0 h 0"/>
            </a:gdLst>
            <a:ahLst/>
            <a:cxnLst>
              <a:cxn ang="0">
                <a:pos x="connsiteX0" y="connsiteY0"/>
              </a:cxn>
              <a:cxn ang="0">
                <a:pos x="connsiteX1" y="connsiteY1"/>
              </a:cxn>
            </a:cxnLst>
            <a:rect l="l" t="t" r="r" b="b"/>
            <a:pathLst>
              <a:path w="1304544">
                <a:moveTo>
                  <a:pt x="0" y="0"/>
                </a:moveTo>
                <a:lnTo>
                  <a:pt x="1304544"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193754" y="1647505"/>
            <a:ext cx="1755582" cy="4540786"/>
          </a:xfrm>
          <a:custGeom>
            <a:avLst/>
            <a:gdLst>
              <a:gd name="connsiteX0" fmla="*/ 31812 w 1085989"/>
              <a:gd name="connsiteY0" fmla="*/ 98437 h 2927217"/>
              <a:gd name="connsiteX1" fmla="*/ 91018 w 1085989"/>
              <a:gd name="connsiteY1" fmla="*/ 6339 h 2927217"/>
              <a:gd name="connsiteX2" fmla="*/ 801487 w 1085989"/>
              <a:gd name="connsiteY2" fmla="*/ 26075 h 2927217"/>
              <a:gd name="connsiteX3" fmla="*/ 972526 w 1085989"/>
              <a:gd name="connsiteY3" fmla="*/ 170800 h 2927217"/>
              <a:gd name="connsiteX4" fmla="*/ 1044888 w 1085989"/>
              <a:gd name="connsiteY4" fmla="*/ 1131249 h 2927217"/>
              <a:gd name="connsiteX5" fmla="*/ 1064624 w 1085989"/>
              <a:gd name="connsiteY5" fmla="*/ 2703491 h 2927217"/>
              <a:gd name="connsiteX6" fmla="*/ 735703 w 1085989"/>
              <a:gd name="connsiteY6" fmla="*/ 2881108 h 292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89" h="2927217">
                <a:moveTo>
                  <a:pt x="31812" y="98437"/>
                </a:moveTo>
                <a:cubicBezTo>
                  <a:pt x="-2725" y="58418"/>
                  <a:pt x="-37261" y="18399"/>
                  <a:pt x="91018" y="6339"/>
                </a:cubicBezTo>
                <a:cubicBezTo>
                  <a:pt x="219297" y="-5721"/>
                  <a:pt x="654569" y="-1335"/>
                  <a:pt x="801487" y="26075"/>
                </a:cubicBezTo>
                <a:cubicBezTo>
                  <a:pt x="948405" y="53485"/>
                  <a:pt x="931959" y="-13396"/>
                  <a:pt x="972526" y="170800"/>
                </a:cubicBezTo>
                <a:cubicBezTo>
                  <a:pt x="1013093" y="354996"/>
                  <a:pt x="1029538" y="709134"/>
                  <a:pt x="1044888" y="1131249"/>
                </a:cubicBezTo>
                <a:cubicBezTo>
                  <a:pt x="1060238" y="1553364"/>
                  <a:pt x="1116155" y="2411848"/>
                  <a:pt x="1064624" y="2703491"/>
                </a:cubicBezTo>
                <a:cubicBezTo>
                  <a:pt x="1013093" y="2995134"/>
                  <a:pt x="874398" y="2938121"/>
                  <a:pt x="735703" y="288110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813922" y="1671952"/>
            <a:ext cx="1357174" cy="2820362"/>
          </a:xfrm>
          <a:custGeom>
            <a:avLst/>
            <a:gdLst>
              <a:gd name="connsiteX0" fmla="*/ 839537 w 839537"/>
              <a:gd name="connsiteY0" fmla="*/ 76099 h 1818146"/>
              <a:gd name="connsiteX1" fmla="*/ 780331 w 839537"/>
              <a:gd name="connsiteY1" fmla="*/ 10315 h 1818146"/>
              <a:gd name="connsiteX2" fmla="*/ 523773 w 839537"/>
              <a:gd name="connsiteY2" fmla="*/ 3736 h 1818146"/>
              <a:gd name="connsiteX3" fmla="*/ 76441 w 839537"/>
              <a:gd name="connsiteY3" fmla="*/ 16893 h 1818146"/>
              <a:gd name="connsiteX4" fmla="*/ 4078 w 839537"/>
              <a:gd name="connsiteY4" fmla="*/ 174775 h 1818146"/>
              <a:gd name="connsiteX5" fmla="*/ 10656 w 839537"/>
              <a:gd name="connsiteY5" fmla="*/ 832617 h 1818146"/>
              <a:gd name="connsiteX6" fmla="*/ 23813 w 839537"/>
              <a:gd name="connsiteY6" fmla="*/ 1714125 h 1818146"/>
              <a:gd name="connsiteX7" fmla="*/ 168538 w 839537"/>
              <a:gd name="connsiteY7" fmla="*/ 1766752 h 181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537" h="1818146">
                <a:moveTo>
                  <a:pt x="839537" y="76099"/>
                </a:moveTo>
                <a:cubicBezTo>
                  <a:pt x="836247" y="49237"/>
                  <a:pt x="832958" y="22375"/>
                  <a:pt x="780331" y="10315"/>
                </a:cubicBezTo>
                <a:cubicBezTo>
                  <a:pt x="727704" y="-1745"/>
                  <a:pt x="641088" y="2640"/>
                  <a:pt x="523773" y="3736"/>
                </a:cubicBezTo>
                <a:cubicBezTo>
                  <a:pt x="406458" y="4832"/>
                  <a:pt x="163057" y="-11614"/>
                  <a:pt x="76441" y="16893"/>
                </a:cubicBezTo>
                <a:cubicBezTo>
                  <a:pt x="-10175" y="45399"/>
                  <a:pt x="15042" y="38821"/>
                  <a:pt x="4078" y="174775"/>
                </a:cubicBezTo>
                <a:cubicBezTo>
                  <a:pt x="-6886" y="310729"/>
                  <a:pt x="7367" y="576059"/>
                  <a:pt x="10656" y="832617"/>
                </a:cubicBezTo>
                <a:cubicBezTo>
                  <a:pt x="13945" y="1089175"/>
                  <a:pt x="-2501" y="1558436"/>
                  <a:pt x="23813" y="1714125"/>
                </a:cubicBezTo>
                <a:cubicBezTo>
                  <a:pt x="50127" y="1869814"/>
                  <a:pt x="109332" y="1818283"/>
                  <a:pt x="168538" y="17667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1607467" y="4402386"/>
            <a:ext cx="234520" cy="1796015"/>
          </a:xfrm>
          <a:custGeom>
            <a:avLst/>
            <a:gdLst>
              <a:gd name="connsiteX0" fmla="*/ 6578 w 145072"/>
              <a:gd name="connsiteY0" fmla="*/ 0 h 1157801"/>
              <a:gd name="connsiteX1" fmla="*/ 39470 w 145072"/>
              <a:gd name="connsiteY1" fmla="*/ 440754 h 1157801"/>
              <a:gd name="connsiteX2" fmla="*/ 144725 w 145072"/>
              <a:gd name="connsiteY2" fmla="*/ 894664 h 1157801"/>
              <a:gd name="connsiteX3" fmla="*/ 0 w 145072"/>
              <a:gd name="connsiteY3" fmla="*/ 1157801 h 1157801"/>
            </a:gdLst>
            <a:ahLst/>
            <a:cxnLst>
              <a:cxn ang="0">
                <a:pos x="connsiteX0" y="connsiteY0"/>
              </a:cxn>
              <a:cxn ang="0">
                <a:pos x="connsiteX1" y="connsiteY1"/>
              </a:cxn>
              <a:cxn ang="0">
                <a:pos x="connsiteX2" y="connsiteY2"/>
              </a:cxn>
              <a:cxn ang="0">
                <a:pos x="connsiteX3" y="connsiteY3"/>
              </a:cxn>
            </a:cxnLst>
            <a:rect l="l" t="t" r="r" b="b"/>
            <a:pathLst>
              <a:path w="145072" h="1157801">
                <a:moveTo>
                  <a:pt x="6578" y="0"/>
                </a:moveTo>
                <a:cubicBezTo>
                  <a:pt x="11511" y="145821"/>
                  <a:pt x="16445" y="291643"/>
                  <a:pt x="39470" y="440754"/>
                </a:cubicBezTo>
                <a:cubicBezTo>
                  <a:pt x="62495" y="589865"/>
                  <a:pt x="151303" y="775156"/>
                  <a:pt x="144725" y="894664"/>
                </a:cubicBezTo>
                <a:cubicBezTo>
                  <a:pt x="138147" y="1014172"/>
                  <a:pt x="69073" y="1085986"/>
                  <a:pt x="0" y="11578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1639370" y="4371771"/>
            <a:ext cx="2190707" cy="1744994"/>
          </a:xfrm>
          <a:custGeom>
            <a:avLst/>
            <a:gdLst>
              <a:gd name="connsiteX0" fmla="*/ 0 w 1355154"/>
              <a:gd name="connsiteY0" fmla="*/ 0 h 1124910"/>
              <a:gd name="connsiteX1" fmla="*/ 1348576 w 1355154"/>
              <a:gd name="connsiteY1" fmla="*/ 1118331 h 1124910"/>
              <a:gd name="connsiteX2" fmla="*/ 1348576 w 1355154"/>
              <a:gd name="connsiteY2" fmla="*/ 1118331 h 1124910"/>
              <a:gd name="connsiteX3" fmla="*/ 1355154 w 1355154"/>
              <a:gd name="connsiteY3" fmla="*/ 1124910 h 1124910"/>
            </a:gdLst>
            <a:ahLst/>
            <a:cxnLst>
              <a:cxn ang="0">
                <a:pos x="connsiteX0" y="connsiteY0"/>
              </a:cxn>
              <a:cxn ang="0">
                <a:pos x="connsiteX1" y="connsiteY1"/>
              </a:cxn>
              <a:cxn ang="0">
                <a:pos x="connsiteX2" y="connsiteY2"/>
              </a:cxn>
              <a:cxn ang="0">
                <a:pos x="connsiteX3" y="connsiteY3"/>
              </a:cxn>
            </a:cxnLst>
            <a:rect l="l" t="t" r="r" b="b"/>
            <a:pathLst>
              <a:path w="1355154" h="1124910">
                <a:moveTo>
                  <a:pt x="0" y="0"/>
                </a:moveTo>
                <a:lnTo>
                  <a:pt x="1348576" y="1118331"/>
                </a:lnTo>
                <a:lnTo>
                  <a:pt x="1348576" y="1118331"/>
                </a:lnTo>
                <a:lnTo>
                  <a:pt x="1355154" y="112491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1596832" y="6116765"/>
            <a:ext cx="2243881" cy="299286"/>
          </a:xfrm>
          <a:custGeom>
            <a:avLst/>
            <a:gdLst>
              <a:gd name="connsiteX0" fmla="*/ 0 w 1388047"/>
              <a:gd name="connsiteY0" fmla="*/ 46049 h 192935"/>
              <a:gd name="connsiteX1" fmla="*/ 223667 w 1388047"/>
              <a:gd name="connsiteY1" fmla="*/ 151303 h 192935"/>
              <a:gd name="connsiteX2" fmla="*/ 920979 w 1388047"/>
              <a:gd name="connsiteY2" fmla="*/ 184196 h 192935"/>
              <a:gd name="connsiteX3" fmla="*/ 1388047 w 1388047"/>
              <a:gd name="connsiteY3" fmla="*/ 0 h 192935"/>
            </a:gdLst>
            <a:ahLst/>
            <a:cxnLst>
              <a:cxn ang="0">
                <a:pos x="connsiteX0" y="connsiteY0"/>
              </a:cxn>
              <a:cxn ang="0">
                <a:pos x="connsiteX1" y="connsiteY1"/>
              </a:cxn>
              <a:cxn ang="0">
                <a:pos x="connsiteX2" y="connsiteY2"/>
              </a:cxn>
              <a:cxn ang="0">
                <a:pos x="connsiteX3" y="connsiteY3"/>
              </a:cxn>
            </a:cxnLst>
            <a:rect l="l" t="t" r="r" b="b"/>
            <a:pathLst>
              <a:path w="1388047" h="192935">
                <a:moveTo>
                  <a:pt x="0" y="46049"/>
                </a:moveTo>
                <a:cubicBezTo>
                  <a:pt x="35085" y="87164"/>
                  <a:pt x="70171" y="128279"/>
                  <a:pt x="223667" y="151303"/>
                </a:cubicBezTo>
                <a:cubicBezTo>
                  <a:pt x="377164" y="174328"/>
                  <a:pt x="726916" y="209413"/>
                  <a:pt x="920979" y="184196"/>
                </a:cubicBezTo>
                <a:cubicBezTo>
                  <a:pt x="1115042" y="158979"/>
                  <a:pt x="1251544" y="79489"/>
                  <a:pt x="138804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126997" y="3164124"/>
            <a:ext cx="738926" cy="572919"/>
          </a:xfrm>
          <a:prstGeom prst="rect">
            <a:avLst/>
          </a:prstGeom>
          <a:noFill/>
        </p:spPr>
        <p:txBody>
          <a:bodyPr wrap="square" rtlCol="0">
            <a:spAutoFit/>
          </a:bodyPr>
          <a:lstStyle/>
          <a:p>
            <a:r>
              <a:rPr lang="en-US" dirty="0"/>
              <a:t>1</a:t>
            </a:r>
          </a:p>
        </p:txBody>
      </p:sp>
      <p:sp>
        <p:nvSpPr>
          <p:cNvPr id="100" name="TextBox 99"/>
          <p:cNvSpPr txBox="1"/>
          <p:nvPr/>
        </p:nvSpPr>
        <p:spPr>
          <a:xfrm>
            <a:off x="3346276" y="3560072"/>
            <a:ext cx="738926" cy="572919"/>
          </a:xfrm>
          <a:prstGeom prst="rect">
            <a:avLst/>
          </a:prstGeom>
          <a:noFill/>
        </p:spPr>
        <p:txBody>
          <a:bodyPr wrap="square" rtlCol="0">
            <a:spAutoFit/>
          </a:bodyPr>
          <a:lstStyle/>
          <a:p>
            <a:r>
              <a:rPr lang="en-US" dirty="0"/>
              <a:t>2</a:t>
            </a:r>
          </a:p>
        </p:txBody>
      </p:sp>
      <p:sp>
        <p:nvSpPr>
          <p:cNvPr id="101" name="TextBox 100"/>
          <p:cNvSpPr txBox="1"/>
          <p:nvPr/>
        </p:nvSpPr>
        <p:spPr>
          <a:xfrm>
            <a:off x="676988" y="5635356"/>
            <a:ext cx="738926" cy="572919"/>
          </a:xfrm>
          <a:prstGeom prst="rect">
            <a:avLst/>
          </a:prstGeom>
          <a:noFill/>
        </p:spPr>
        <p:txBody>
          <a:bodyPr wrap="square" rtlCol="0">
            <a:spAutoFit/>
          </a:bodyPr>
          <a:lstStyle/>
          <a:p>
            <a:r>
              <a:rPr lang="en-US" dirty="0"/>
              <a:t>3</a:t>
            </a:r>
          </a:p>
        </p:txBody>
      </p:sp>
      <p:sp>
        <p:nvSpPr>
          <p:cNvPr id="102" name="TextBox 101"/>
          <p:cNvSpPr txBox="1"/>
          <p:nvPr/>
        </p:nvSpPr>
        <p:spPr>
          <a:xfrm>
            <a:off x="3421406" y="5170918"/>
            <a:ext cx="738926" cy="572919"/>
          </a:xfrm>
          <a:prstGeom prst="rect">
            <a:avLst/>
          </a:prstGeom>
          <a:noFill/>
        </p:spPr>
        <p:txBody>
          <a:bodyPr wrap="square" rtlCol="0">
            <a:spAutoFit/>
          </a:bodyPr>
          <a:lstStyle/>
          <a:p>
            <a:r>
              <a:rPr lang="en-US" dirty="0"/>
              <a:t>4</a:t>
            </a:r>
          </a:p>
        </p:txBody>
      </p:sp>
      <p:sp>
        <p:nvSpPr>
          <p:cNvPr id="103" name="TPAnswers"/>
          <p:cNvSpPr txBox="1">
            <a:spLocks/>
          </p:cNvSpPr>
          <p:nvPr>
            <p:custDataLst>
              <p:tags r:id="rId1"/>
            </p:custDataLst>
          </p:nvPr>
        </p:nvSpPr>
        <p:spPr>
          <a:xfrm>
            <a:off x="6630218" y="2273144"/>
            <a:ext cx="3294656" cy="212309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Arial" pitchFamily="34" charset="0"/>
              <a:buAutoNum type="alphaUcPeriod"/>
            </a:pPr>
            <a:r>
              <a:rPr lang="en-US" sz="2000" dirty="0"/>
              <a:t>Light 1 only</a:t>
            </a:r>
          </a:p>
          <a:p>
            <a:pPr marL="514350" indent="-514350">
              <a:buFont typeface="Arial" pitchFamily="34" charset="0"/>
              <a:buAutoNum type="alphaUcPeriod"/>
            </a:pPr>
            <a:r>
              <a:rPr lang="en-US" sz="2000" dirty="0"/>
              <a:t>Lights 1 and 4 only</a:t>
            </a:r>
          </a:p>
          <a:p>
            <a:pPr marL="514350" indent="-514350">
              <a:buFont typeface="Arial" pitchFamily="34" charset="0"/>
              <a:buAutoNum type="alphaUcPeriod"/>
            </a:pPr>
            <a:r>
              <a:rPr lang="en-US" sz="2000" dirty="0"/>
              <a:t>Lights 3 and 4 only</a:t>
            </a:r>
          </a:p>
          <a:p>
            <a:pPr marL="514350" indent="-514350">
              <a:buFont typeface="Arial" pitchFamily="34" charset="0"/>
              <a:buAutoNum type="alphaUcPeriod"/>
            </a:pPr>
            <a:r>
              <a:rPr lang="en-US" sz="2000" dirty="0"/>
              <a:t>Lights 1, 2, 3, and 4</a:t>
            </a:r>
          </a:p>
        </p:txBody>
      </p:sp>
    </p:spTree>
    <p:extLst>
      <p:ext uri="{BB962C8B-B14F-4D97-AF65-F5344CB8AC3E}">
        <p14:creationId xmlns:p14="http://schemas.microsoft.com/office/powerpoint/2010/main" val="3660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7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125" y="2726995"/>
            <a:ext cx="9161751" cy="1187038"/>
          </a:xfrm>
        </p:spPr>
        <p:txBody>
          <a:bodyPr/>
          <a:lstStyle/>
          <a:p>
            <a:r>
              <a:rPr lang="en-US" dirty="0"/>
              <a:t>Slide title or headline</a:t>
            </a:r>
          </a:p>
        </p:txBody>
      </p:sp>
      <p:pic>
        <p:nvPicPr>
          <p:cNvPr id="3" name="Picture Placeholder 11"/>
          <p:cNvPicPr>
            <a:picLocks noChangeAspect="1"/>
          </p:cNvPicPr>
          <p:nvPr/>
        </p:nvPicPr>
        <p:blipFill>
          <a:blip r:embed="rId3" cstate="print">
            <a:extLst>
              <a:ext uri="{28A0092B-C50C-407E-A947-70E740481C1C}">
                <a14:useLocalDpi xmlns:a14="http://schemas.microsoft.com/office/drawing/2010/main" val="0"/>
              </a:ext>
            </a:extLst>
          </a:blip>
          <a:srcRect t="10000" b="10000"/>
          <a:stretch>
            <a:fillRect/>
          </a:stretch>
        </p:blipFill>
        <p:spPr>
          <a:xfrm>
            <a:off x="404500" y="231140"/>
            <a:ext cx="3069078" cy="3682893"/>
          </a:xfrm>
          <a:prstGeom prst="rect">
            <a:avLst/>
          </a:prstGeom>
        </p:spPr>
      </p:pic>
      <p:pic>
        <p:nvPicPr>
          <p:cNvPr id="4" name="Picture Placeholder 15" descr="sub6.jpg"/>
          <p:cNvPicPr>
            <a:picLocks noChangeAspect="1"/>
          </p:cNvPicPr>
          <p:nvPr/>
        </p:nvPicPr>
        <p:blipFill rotWithShape="1">
          <a:blip r:embed="rId4" cstate="print"/>
          <a:srcRect l="17128" t="15137" b="7846"/>
          <a:stretch/>
        </p:blipFill>
        <p:spPr>
          <a:xfrm>
            <a:off x="5333549" y="3353233"/>
            <a:ext cx="5194458" cy="32208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4667" y="441233"/>
            <a:ext cx="5402665" cy="3043502"/>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1111"/>
          <a:stretch/>
        </p:blipFill>
        <p:spPr>
          <a:xfrm>
            <a:off x="8718424" y="441233"/>
            <a:ext cx="3069077" cy="4092103"/>
          </a:xfrm>
          <a:prstGeom prst="rect">
            <a:avLst/>
          </a:prstGeom>
        </p:spPr>
      </p:pic>
      <p:pic>
        <p:nvPicPr>
          <p:cNvPr id="7" name="Picture Placeholder 13"/>
          <p:cNvPicPr>
            <a:picLocks noChangeAspect="1"/>
          </p:cNvPicPr>
          <p:nvPr/>
        </p:nvPicPr>
        <p:blipFill rotWithShape="1">
          <a:blip r:embed="rId7" cstate="print">
            <a:extLst>
              <a:ext uri="{28A0092B-C50C-407E-A947-70E740481C1C}">
                <a14:useLocalDpi xmlns:a14="http://schemas.microsoft.com/office/drawing/2010/main" val="0"/>
              </a:ext>
            </a:extLst>
          </a:blip>
          <a:srcRect l="3891" t="8801" r="3891"/>
          <a:stretch/>
        </p:blipFill>
        <p:spPr>
          <a:xfrm>
            <a:off x="762916" y="3320514"/>
            <a:ext cx="4789866" cy="3309307"/>
          </a:xfrm>
          <a:prstGeom prst="rect">
            <a:avLst/>
          </a:prstGeom>
        </p:spPr>
      </p:pic>
    </p:spTree>
    <p:extLst>
      <p:ext uri="{BB962C8B-B14F-4D97-AF65-F5344CB8AC3E}">
        <p14:creationId xmlns:p14="http://schemas.microsoft.com/office/powerpoint/2010/main" val="14969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circuit?</a:t>
            </a:r>
          </a:p>
        </p:txBody>
      </p:sp>
      <p:sp>
        <p:nvSpPr>
          <p:cNvPr id="3" name="Content Placeholder 2"/>
          <p:cNvSpPr>
            <a:spLocks noGrp="1"/>
          </p:cNvSpPr>
          <p:nvPr>
            <p:ph sz="quarter" idx="10"/>
          </p:nvPr>
        </p:nvSpPr>
        <p:spPr/>
        <p:txBody>
          <a:bodyPr/>
          <a:lstStyle/>
          <a:p>
            <a:pPr marL="0" indent="0">
              <a:buNone/>
            </a:pPr>
            <a:r>
              <a:rPr lang="en-US" dirty="0"/>
              <a:t>The pathway through which electricity flows is a circuit.</a:t>
            </a:r>
          </a:p>
          <a:p>
            <a:pPr marL="0" indent="0">
              <a:buNone/>
            </a:pPr>
            <a:endParaRPr lang="en-US" dirty="0"/>
          </a:p>
          <a:p>
            <a:pPr marL="0" indent="0">
              <a:buNone/>
            </a:pPr>
            <a:endParaRPr lang="en-US" dirty="0"/>
          </a:p>
          <a:p>
            <a:pPr marL="0" indent="0">
              <a:buNone/>
            </a:pPr>
            <a:r>
              <a:rPr lang="en-US" dirty="0"/>
              <a:t>Three main parts of a circuit:</a:t>
            </a:r>
          </a:p>
          <a:p>
            <a:r>
              <a:rPr lang="en-US" dirty="0"/>
              <a:t>Power Source – Provides the power</a:t>
            </a:r>
          </a:p>
          <a:p>
            <a:r>
              <a:rPr lang="en-US" dirty="0"/>
              <a:t>Pathway – Allows the electricity to travel</a:t>
            </a:r>
          </a:p>
          <a:p>
            <a:r>
              <a:rPr lang="en-US" dirty="0"/>
              <a:t>Load – User of electricity</a:t>
            </a:r>
          </a:p>
        </p:txBody>
      </p:sp>
    </p:spTree>
    <p:extLst>
      <p:ext uri="{BB962C8B-B14F-4D97-AF65-F5344CB8AC3E}">
        <p14:creationId xmlns:p14="http://schemas.microsoft.com/office/powerpoint/2010/main" val="164441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Circuit</a:t>
            </a:r>
          </a:p>
        </p:txBody>
      </p:sp>
      <p:grpSp>
        <p:nvGrpSpPr>
          <p:cNvPr id="4" name="Group 105"/>
          <p:cNvGrpSpPr>
            <a:grpSpLocks/>
          </p:cNvGrpSpPr>
          <p:nvPr/>
        </p:nvGrpSpPr>
        <p:grpSpPr bwMode="auto">
          <a:xfrm>
            <a:off x="2719767" y="1050063"/>
            <a:ext cx="6771242" cy="5002961"/>
            <a:chOff x="107486247" y="108228060"/>
            <a:chExt cx="5705299" cy="4041114"/>
          </a:xfrm>
        </p:grpSpPr>
        <p:sp>
          <p:nvSpPr>
            <p:cNvPr id="5" name="AutoShape 106"/>
            <p:cNvSpPr>
              <a:spLocks noChangeArrowheads="1"/>
            </p:cNvSpPr>
            <p:nvPr/>
          </p:nvSpPr>
          <p:spPr bwMode="auto">
            <a:xfrm>
              <a:off x="110631613" y="108813202"/>
              <a:ext cx="1912101" cy="1346109"/>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107"/>
            <p:cNvSpPr>
              <a:spLocks noChangeShapeType="1"/>
            </p:cNvSpPr>
            <p:nvPr/>
          </p:nvSpPr>
          <p:spPr bwMode="auto">
            <a:xfrm>
              <a:off x="110631613" y="109249941"/>
              <a:ext cx="1784627" cy="0"/>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108"/>
            <p:cNvSpPr>
              <a:spLocks noChangeShapeType="1"/>
            </p:cNvSpPr>
            <p:nvPr/>
          </p:nvSpPr>
          <p:spPr bwMode="auto">
            <a:xfrm flipV="1">
              <a:off x="112416240" y="109100373"/>
              <a:ext cx="127474" cy="161533"/>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109"/>
            <p:cNvSpPr txBox="1">
              <a:spLocks noChangeArrowheads="1"/>
            </p:cNvSpPr>
            <p:nvPr/>
          </p:nvSpPr>
          <p:spPr bwMode="auto">
            <a:xfrm>
              <a:off x="110883591" y="108753330"/>
              <a:ext cx="240646" cy="367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10"/>
            <p:cNvSpPr txBox="1">
              <a:spLocks noChangeArrowheads="1"/>
            </p:cNvSpPr>
            <p:nvPr/>
          </p:nvSpPr>
          <p:spPr bwMode="auto">
            <a:xfrm>
              <a:off x="112016047" y="108731788"/>
              <a:ext cx="212455" cy="23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AutoShape 111"/>
            <p:cNvSpPr>
              <a:spLocks noChangeArrowheads="1"/>
            </p:cNvSpPr>
            <p:nvPr/>
          </p:nvSpPr>
          <p:spPr bwMode="auto">
            <a:xfrm>
              <a:off x="111136785" y="109297802"/>
              <a:ext cx="557106" cy="753820"/>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AutoShape 112"/>
            <p:cNvSpPr>
              <a:spLocks noChangeArrowheads="1"/>
            </p:cNvSpPr>
            <p:nvPr/>
          </p:nvSpPr>
          <p:spPr bwMode="auto">
            <a:xfrm>
              <a:off x="110777971" y="108825168"/>
              <a:ext cx="84982" cy="107689"/>
            </a:xfrm>
            <a:prstGeom prst="can">
              <a:avLst>
                <a:gd name="adj" fmla="val 3168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113"/>
            <p:cNvSpPr>
              <a:spLocks noChangeArrowheads="1"/>
            </p:cNvSpPr>
            <p:nvPr/>
          </p:nvSpPr>
          <p:spPr bwMode="auto">
            <a:xfrm>
              <a:off x="112269882" y="108825168"/>
              <a:ext cx="84983" cy="107689"/>
            </a:xfrm>
            <a:prstGeom prst="can">
              <a:avLst>
                <a:gd name="adj" fmla="val 3168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AutoShape 114"/>
            <p:cNvSpPr>
              <a:spLocks noChangeArrowheads="1"/>
            </p:cNvSpPr>
            <p:nvPr/>
          </p:nvSpPr>
          <p:spPr bwMode="auto">
            <a:xfrm>
              <a:off x="108345297" y="111728429"/>
              <a:ext cx="862084" cy="446075"/>
            </a:xfrm>
            <a:prstGeom prst="can">
              <a:avLst>
                <a:gd name="adj" fmla="val 50000"/>
              </a:avLst>
            </a:prstGeom>
            <a:noFill/>
            <a:ln w="222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tebulb"/>
            <p:cNvSpPr>
              <a:spLocks noEditPoints="1" noChangeArrowheads="1"/>
            </p:cNvSpPr>
            <p:nvPr/>
          </p:nvSpPr>
          <p:spPr bwMode="auto">
            <a:xfrm>
              <a:off x="108431001" y="110867400"/>
              <a:ext cx="673027" cy="95439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Oval 116"/>
            <p:cNvSpPr>
              <a:spLocks noChangeArrowheads="1"/>
            </p:cNvSpPr>
            <p:nvPr/>
          </p:nvSpPr>
          <p:spPr bwMode="auto">
            <a:xfrm>
              <a:off x="109035973" y="111811420"/>
              <a:ext cx="95787" cy="57056"/>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17"/>
            <p:cNvSpPr>
              <a:spLocks noChangeArrowheads="1"/>
            </p:cNvSpPr>
            <p:nvPr/>
          </p:nvSpPr>
          <p:spPr bwMode="auto">
            <a:xfrm>
              <a:off x="108420918" y="111806232"/>
              <a:ext cx="95787" cy="57057"/>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Freeform 118"/>
            <p:cNvSpPr>
              <a:spLocks/>
            </p:cNvSpPr>
            <p:nvPr/>
          </p:nvSpPr>
          <p:spPr bwMode="auto">
            <a:xfrm rot="-1050113">
              <a:off x="111198158" y="108917590"/>
              <a:ext cx="1993388" cy="2746762"/>
            </a:xfrm>
            <a:custGeom>
              <a:avLst/>
              <a:gdLst>
                <a:gd name="T0" fmla="*/ 1143000 w 1447800"/>
                <a:gd name="T1" fmla="*/ 66675 h 4067175"/>
                <a:gd name="T2" fmla="*/ 1371600 w 1447800"/>
                <a:gd name="T3" fmla="*/ 123825 h 4067175"/>
                <a:gd name="T4" fmla="*/ 1428750 w 1447800"/>
                <a:gd name="T5" fmla="*/ 809625 h 4067175"/>
                <a:gd name="T6" fmla="*/ 1314450 w 1447800"/>
                <a:gd name="T7" fmla="*/ 2181225 h 4067175"/>
                <a:gd name="T8" fmla="*/ 628650 w 1447800"/>
                <a:gd name="T9" fmla="*/ 3609975 h 4067175"/>
                <a:gd name="T10" fmla="*/ 0 w 1447800"/>
                <a:gd name="T11" fmla="*/ 4067175 h 4067175"/>
              </a:gdLst>
              <a:ahLst/>
              <a:cxnLst>
                <a:cxn ang="0">
                  <a:pos x="T0" y="T1"/>
                </a:cxn>
                <a:cxn ang="0">
                  <a:pos x="T2" y="T3"/>
                </a:cxn>
                <a:cxn ang="0">
                  <a:pos x="T4" y="T5"/>
                </a:cxn>
                <a:cxn ang="0">
                  <a:pos x="T6" y="T7"/>
                </a:cxn>
                <a:cxn ang="0">
                  <a:pos x="T8" y="T9"/>
                </a:cxn>
                <a:cxn ang="0">
                  <a:pos x="T10" y="T11"/>
                </a:cxn>
              </a:cxnLst>
              <a:rect l="0" t="0" r="r" b="b"/>
              <a:pathLst>
                <a:path w="1447800" h="4067175">
                  <a:moveTo>
                    <a:pt x="1143000" y="66675"/>
                  </a:moveTo>
                  <a:cubicBezTo>
                    <a:pt x="1233487" y="33337"/>
                    <a:pt x="1323975" y="0"/>
                    <a:pt x="1371600" y="123825"/>
                  </a:cubicBezTo>
                  <a:cubicBezTo>
                    <a:pt x="1419225" y="247650"/>
                    <a:pt x="1438275" y="466725"/>
                    <a:pt x="1428750" y="809625"/>
                  </a:cubicBezTo>
                  <a:cubicBezTo>
                    <a:pt x="1419225" y="1152525"/>
                    <a:pt x="1447800" y="1714500"/>
                    <a:pt x="1314450" y="2181225"/>
                  </a:cubicBezTo>
                  <a:cubicBezTo>
                    <a:pt x="1181100" y="2647950"/>
                    <a:pt x="847725" y="3295650"/>
                    <a:pt x="628650" y="3609975"/>
                  </a:cubicBezTo>
                  <a:cubicBezTo>
                    <a:pt x="409575" y="3924300"/>
                    <a:pt x="204787" y="3995737"/>
                    <a:pt x="0" y="4067175"/>
                  </a:cubicBezTo>
                </a:path>
              </a:pathLst>
            </a:custGeom>
            <a:noFill/>
            <a:ln w="190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AutoShape 119"/>
            <p:cNvSpPr>
              <a:spLocks noChangeArrowheads="1"/>
            </p:cNvSpPr>
            <p:nvPr/>
          </p:nvSpPr>
          <p:spPr bwMode="auto">
            <a:xfrm>
              <a:off x="109635653" y="111724074"/>
              <a:ext cx="894187" cy="461568"/>
            </a:xfrm>
            <a:prstGeom prst="can">
              <a:avLst>
                <a:gd name="adj" fmla="val 50000"/>
              </a:avLst>
            </a:prstGeom>
            <a:solidFill>
              <a:srgbClr val="FFFF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tebulb"/>
            <p:cNvSpPr>
              <a:spLocks noEditPoints="1" noChangeArrowheads="1"/>
            </p:cNvSpPr>
            <p:nvPr/>
          </p:nvSpPr>
          <p:spPr bwMode="auto">
            <a:xfrm>
              <a:off x="109724549" y="110833139"/>
              <a:ext cx="698091" cy="987541"/>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Oval 121"/>
            <p:cNvSpPr>
              <a:spLocks noChangeArrowheads="1"/>
            </p:cNvSpPr>
            <p:nvPr/>
          </p:nvSpPr>
          <p:spPr bwMode="auto">
            <a:xfrm>
              <a:off x="110352048" y="111809946"/>
              <a:ext cx="99356" cy="59038"/>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22"/>
            <p:cNvSpPr>
              <a:spLocks noChangeArrowheads="1"/>
            </p:cNvSpPr>
            <p:nvPr/>
          </p:nvSpPr>
          <p:spPr bwMode="auto">
            <a:xfrm>
              <a:off x="109714090" y="111804579"/>
              <a:ext cx="99355" cy="59038"/>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Freeform 123"/>
            <p:cNvSpPr>
              <a:spLocks/>
            </p:cNvSpPr>
            <p:nvPr/>
          </p:nvSpPr>
          <p:spPr bwMode="auto">
            <a:xfrm rot="567448">
              <a:off x="109095015" y="111670741"/>
              <a:ext cx="657225" cy="200025"/>
            </a:xfrm>
            <a:custGeom>
              <a:avLst/>
              <a:gdLst>
                <a:gd name="T0" fmla="*/ 0 w 457200"/>
                <a:gd name="T1" fmla="*/ 133350 h 133350"/>
                <a:gd name="T2" fmla="*/ 171450 w 457200"/>
                <a:gd name="T3" fmla="*/ 19050 h 133350"/>
                <a:gd name="T4" fmla="*/ 342900 w 457200"/>
                <a:gd name="T5" fmla="*/ 19050 h 133350"/>
                <a:gd name="T6" fmla="*/ 457200 w 457200"/>
                <a:gd name="T7" fmla="*/ 76200 h 133350"/>
              </a:gdLst>
              <a:ahLst/>
              <a:cxnLst>
                <a:cxn ang="0">
                  <a:pos x="T0" y="T1"/>
                </a:cxn>
                <a:cxn ang="0">
                  <a:pos x="T2" y="T3"/>
                </a:cxn>
                <a:cxn ang="0">
                  <a:pos x="T4" y="T5"/>
                </a:cxn>
                <a:cxn ang="0">
                  <a:pos x="T6" y="T7"/>
                </a:cxn>
              </a:cxnLst>
              <a:rect l="0" t="0" r="r" b="b"/>
              <a:pathLst>
                <a:path w="457200" h="133350">
                  <a:moveTo>
                    <a:pt x="0" y="133350"/>
                  </a:moveTo>
                  <a:cubicBezTo>
                    <a:pt x="57150" y="85725"/>
                    <a:pt x="114300" y="38100"/>
                    <a:pt x="171450" y="19050"/>
                  </a:cubicBezTo>
                  <a:cubicBezTo>
                    <a:pt x="228600" y="0"/>
                    <a:pt x="295275" y="9525"/>
                    <a:pt x="342900" y="19050"/>
                  </a:cubicBezTo>
                  <a:cubicBezTo>
                    <a:pt x="390525" y="28575"/>
                    <a:pt x="423862" y="52387"/>
                    <a:pt x="457200" y="76200"/>
                  </a:cubicBezTo>
                </a:path>
              </a:pathLst>
            </a:custGeom>
            <a:noFill/>
            <a:ln w="190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23" name="Group 124"/>
            <p:cNvGrpSpPr>
              <a:grpSpLocks/>
            </p:cNvGrpSpPr>
            <p:nvPr/>
          </p:nvGrpSpPr>
          <p:grpSpPr bwMode="auto">
            <a:xfrm>
              <a:off x="110862059" y="110916672"/>
              <a:ext cx="870040" cy="1352502"/>
              <a:chOff x="110959329" y="111673438"/>
              <a:chExt cx="1040170" cy="1632944"/>
            </a:xfrm>
          </p:grpSpPr>
          <p:sp>
            <p:nvSpPr>
              <p:cNvPr id="36" name="AutoShape 125"/>
              <p:cNvSpPr>
                <a:spLocks noChangeArrowheads="1"/>
              </p:cNvSpPr>
              <p:nvPr/>
            </p:nvSpPr>
            <p:spPr bwMode="auto">
              <a:xfrm>
                <a:off x="110959329" y="11274910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tebulb"/>
              <p:cNvSpPr>
                <a:spLocks noEditPoints="1" noChangeArrowheads="1"/>
              </p:cNvSpPr>
              <p:nvPr/>
            </p:nvSpPr>
            <p:spPr bwMode="auto">
              <a:xfrm>
                <a:off x="111062738" y="11167343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8" name="Oval 127"/>
              <p:cNvSpPr>
                <a:spLocks noChangeArrowheads="1"/>
              </p:cNvSpPr>
              <p:nvPr/>
            </p:nvSpPr>
            <p:spPr bwMode="auto">
              <a:xfrm>
                <a:off x="111792682" y="11285278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128"/>
              <p:cNvSpPr>
                <a:spLocks noChangeArrowheads="1"/>
              </p:cNvSpPr>
              <p:nvPr/>
            </p:nvSpPr>
            <p:spPr bwMode="auto">
              <a:xfrm>
                <a:off x="111050572" y="11284630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4" name="Freeform 129"/>
            <p:cNvSpPr>
              <a:spLocks/>
            </p:cNvSpPr>
            <p:nvPr/>
          </p:nvSpPr>
          <p:spPr bwMode="auto">
            <a:xfrm rot="1499227">
              <a:off x="110413431" y="111753161"/>
              <a:ext cx="542925" cy="200225"/>
            </a:xfrm>
            <a:custGeom>
              <a:avLst/>
              <a:gdLst>
                <a:gd name="T0" fmla="*/ 0 w 342900"/>
                <a:gd name="T1" fmla="*/ 133350 h 133350"/>
                <a:gd name="T2" fmla="*/ 114300 w 342900"/>
                <a:gd name="T3" fmla="*/ 19050 h 133350"/>
                <a:gd name="T4" fmla="*/ 342900 w 342900"/>
                <a:gd name="T5" fmla="*/ 19050 h 133350"/>
              </a:gdLst>
              <a:ahLst/>
              <a:cxnLst>
                <a:cxn ang="0">
                  <a:pos x="T0" y="T1"/>
                </a:cxn>
                <a:cxn ang="0">
                  <a:pos x="T2" y="T3"/>
                </a:cxn>
                <a:cxn ang="0">
                  <a:pos x="T4" y="T5"/>
                </a:cxn>
              </a:cxnLst>
              <a:rect l="0" t="0" r="r" b="b"/>
              <a:pathLst>
                <a:path w="342900" h="133350">
                  <a:moveTo>
                    <a:pt x="0" y="133350"/>
                  </a:moveTo>
                  <a:cubicBezTo>
                    <a:pt x="28575" y="85725"/>
                    <a:pt x="57150" y="38100"/>
                    <a:pt x="114300" y="19050"/>
                  </a:cubicBezTo>
                  <a:cubicBezTo>
                    <a:pt x="171450" y="0"/>
                    <a:pt x="304800" y="9525"/>
                    <a:pt x="342900" y="19050"/>
                  </a:cubicBezTo>
                </a:path>
              </a:pathLst>
            </a:custGeom>
            <a:noFill/>
            <a:ln w="190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130"/>
            <p:cNvSpPr txBox="1">
              <a:spLocks noChangeArrowheads="1"/>
            </p:cNvSpPr>
            <p:nvPr/>
          </p:nvSpPr>
          <p:spPr bwMode="auto">
            <a:xfrm>
              <a:off x="109420636" y="108886108"/>
              <a:ext cx="153237" cy="209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AutoShape 131"/>
            <p:cNvSpPr>
              <a:spLocks noChangeArrowheads="1"/>
            </p:cNvSpPr>
            <p:nvPr/>
          </p:nvSpPr>
          <p:spPr bwMode="auto">
            <a:xfrm>
              <a:off x="107572250" y="108833930"/>
              <a:ext cx="1959904" cy="1325381"/>
            </a:xfrm>
            <a:prstGeom prst="cube">
              <a:avLst>
                <a:gd name="adj" fmla="val 12986"/>
              </a:avLst>
            </a:prstGeom>
            <a:solidFill>
              <a:srgbClr val="000000"/>
            </a:solidFill>
            <a:ln w="222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132"/>
            <p:cNvSpPr>
              <a:spLocks noChangeShapeType="1"/>
            </p:cNvSpPr>
            <p:nvPr/>
          </p:nvSpPr>
          <p:spPr bwMode="auto">
            <a:xfrm>
              <a:off x="107572250" y="109240575"/>
              <a:ext cx="1790506"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133"/>
            <p:cNvSpPr>
              <a:spLocks noChangeShapeType="1"/>
            </p:cNvSpPr>
            <p:nvPr/>
          </p:nvSpPr>
          <p:spPr bwMode="auto">
            <a:xfrm flipV="1">
              <a:off x="109362756" y="109082854"/>
              <a:ext cx="127893" cy="15772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134"/>
            <p:cNvSpPr txBox="1">
              <a:spLocks noChangeArrowheads="1"/>
            </p:cNvSpPr>
            <p:nvPr/>
          </p:nvSpPr>
          <p:spPr bwMode="auto">
            <a:xfrm>
              <a:off x="107832043" y="108768570"/>
              <a:ext cx="289544" cy="4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AutoShape 135"/>
            <p:cNvSpPr>
              <a:spLocks noChangeArrowheads="1"/>
            </p:cNvSpPr>
            <p:nvPr/>
          </p:nvSpPr>
          <p:spPr bwMode="auto">
            <a:xfrm>
              <a:off x="108079087" y="109287308"/>
              <a:ext cx="558940" cy="736038"/>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AutoShape 136"/>
            <p:cNvSpPr>
              <a:spLocks noChangeArrowheads="1"/>
            </p:cNvSpPr>
            <p:nvPr/>
          </p:nvSpPr>
          <p:spPr bwMode="auto">
            <a:xfrm>
              <a:off x="107719091" y="108825826"/>
              <a:ext cx="85261" cy="105147"/>
            </a:xfrm>
            <a:prstGeom prst="can">
              <a:avLst>
                <a:gd name="adj" fmla="val 30831"/>
              </a:avLst>
            </a:prstGeom>
            <a:solidFill>
              <a:srgbClr val="CCCCC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AutoShape 137"/>
            <p:cNvSpPr>
              <a:spLocks noChangeArrowheads="1"/>
            </p:cNvSpPr>
            <p:nvPr/>
          </p:nvSpPr>
          <p:spPr bwMode="auto">
            <a:xfrm>
              <a:off x="109215915" y="108825826"/>
              <a:ext cx="85264" cy="105147"/>
            </a:xfrm>
            <a:prstGeom prst="can">
              <a:avLst>
                <a:gd name="adj" fmla="val 3083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138"/>
            <p:cNvSpPr txBox="1">
              <a:spLocks noChangeArrowheads="1"/>
            </p:cNvSpPr>
            <p:nvPr/>
          </p:nvSpPr>
          <p:spPr bwMode="auto">
            <a:xfrm>
              <a:off x="108933581" y="108747177"/>
              <a:ext cx="212456" cy="23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139"/>
            <p:cNvSpPr>
              <a:spLocks/>
            </p:cNvSpPr>
            <p:nvPr/>
          </p:nvSpPr>
          <p:spPr bwMode="auto">
            <a:xfrm rot="-773927">
              <a:off x="107486247" y="108952031"/>
              <a:ext cx="666927" cy="2973448"/>
            </a:xfrm>
            <a:custGeom>
              <a:avLst/>
              <a:gdLst>
                <a:gd name="T0" fmla="*/ 428625 w 485775"/>
                <a:gd name="T1" fmla="*/ 0 h 3143250"/>
                <a:gd name="T2" fmla="*/ 200025 w 485775"/>
                <a:gd name="T3" fmla="*/ 457200 h 3143250"/>
                <a:gd name="T4" fmla="*/ 28575 w 485775"/>
                <a:gd name="T5" fmla="*/ 971550 h 3143250"/>
                <a:gd name="T6" fmla="*/ 28575 w 485775"/>
                <a:gd name="T7" fmla="*/ 1714500 h 3143250"/>
                <a:gd name="T8" fmla="*/ 200025 w 485775"/>
                <a:gd name="T9" fmla="*/ 2628900 h 3143250"/>
                <a:gd name="T10" fmla="*/ 485775 w 485775"/>
                <a:gd name="T11" fmla="*/ 3143250 h 3143250"/>
              </a:gdLst>
              <a:ahLst/>
              <a:cxnLst>
                <a:cxn ang="0">
                  <a:pos x="T0" y="T1"/>
                </a:cxn>
                <a:cxn ang="0">
                  <a:pos x="T2" y="T3"/>
                </a:cxn>
                <a:cxn ang="0">
                  <a:pos x="T4" y="T5"/>
                </a:cxn>
                <a:cxn ang="0">
                  <a:pos x="T6" y="T7"/>
                </a:cxn>
                <a:cxn ang="0">
                  <a:pos x="T8" y="T9"/>
                </a:cxn>
                <a:cxn ang="0">
                  <a:pos x="T10" y="T11"/>
                </a:cxn>
              </a:cxnLst>
              <a:rect l="0" t="0" r="r" b="b"/>
              <a:pathLst>
                <a:path w="485775" h="3143250">
                  <a:moveTo>
                    <a:pt x="428625" y="0"/>
                  </a:moveTo>
                  <a:cubicBezTo>
                    <a:pt x="347662" y="147637"/>
                    <a:pt x="266700" y="295275"/>
                    <a:pt x="200025" y="457200"/>
                  </a:cubicBezTo>
                  <a:cubicBezTo>
                    <a:pt x="133350" y="619125"/>
                    <a:pt x="57150" y="762000"/>
                    <a:pt x="28575" y="971550"/>
                  </a:cubicBezTo>
                  <a:cubicBezTo>
                    <a:pt x="0" y="1181100"/>
                    <a:pt x="0" y="1438275"/>
                    <a:pt x="28575" y="1714500"/>
                  </a:cubicBezTo>
                  <a:cubicBezTo>
                    <a:pt x="57150" y="1990725"/>
                    <a:pt x="123825" y="2390775"/>
                    <a:pt x="200025" y="2628900"/>
                  </a:cubicBezTo>
                  <a:cubicBezTo>
                    <a:pt x="276225" y="2867025"/>
                    <a:pt x="381000" y="3005137"/>
                    <a:pt x="485775" y="3143250"/>
                  </a:cubicBezTo>
                </a:path>
              </a:pathLst>
            </a:custGeom>
            <a:noFill/>
            <a:ln w="190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Arc 140"/>
            <p:cNvSpPr>
              <a:spLocks/>
            </p:cNvSpPr>
            <p:nvPr/>
          </p:nvSpPr>
          <p:spPr bwMode="auto">
            <a:xfrm rot="-2614355">
              <a:off x="109465605" y="108228060"/>
              <a:ext cx="1304824" cy="1085070"/>
            </a:xfrm>
            <a:custGeom>
              <a:avLst/>
              <a:gdLst>
                <a:gd name="G0" fmla="+- 0 0 0"/>
                <a:gd name="G1" fmla="+- 21600 0 0"/>
                <a:gd name="G2" fmla="+- 21600 0 0"/>
                <a:gd name="T0" fmla="*/ 0 w 21600"/>
                <a:gd name="T1" fmla="*/ 0 h 32652"/>
                <a:gd name="T2" fmla="*/ 18558 w 21600"/>
                <a:gd name="T3" fmla="*/ 32652 h 32652"/>
                <a:gd name="T4" fmla="*/ 0 w 21600"/>
                <a:gd name="T5" fmla="*/ 21600 h 32652"/>
              </a:gdLst>
              <a:ahLst/>
              <a:cxnLst>
                <a:cxn ang="0">
                  <a:pos x="T0" y="T1"/>
                </a:cxn>
                <a:cxn ang="0">
                  <a:pos x="T2" y="T3"/>
                </a:cxn>
                <a:cxn ang="0">
                  <a:pos x="T4" y="T5"/>
                </a:cxn>
              </a:cxnLst>
              <a:rect l="0" t="0" r="r" b="b"/>
              <a:pathLst>
                <a:path w="21600" h="32652" fill="none" extrusionOk="0">
                  <a:moveTo>
                    <a:pt x="-1" y="0"/>
                  </a:moveTo>
                  <a:cubicBezTo>
                    <a:pt x="11929" y="0"/>
                    <a:pt x="21600" y="9670"/>
                    <a:pt x="21600" y="21600"/>
                  </a:cubicBezTo>
                  <a:cubicBezTo>
                    <a:pt x="21600" y="25490"/>
                    <a:pt x="20549" y="29309"/>
                    <a:pt x="18558" y="32652"/>
                  </a:cubicBezTo>
                </a:path>
                <a:path w="21600" h="32652" stroke="0" extrusionOk="0">
                  <a:moveTo>
                    <a:pt x="-1" y="0"/>
                  </a:moveTo>
                  <a:cubicBezTo>
                    <a:pt x="11929" y="0"/>
                    <a:pt x="21600" y="9670"/>
                    <a:pt x="21600" y="21600"/>
                  </a:cubicBezTo>
                  <a:cubicBezTo>
                    <a:pt x="21600" y="25490"/>
                    <a:pt x="20549" y="29309"/>
                    <a:pt x="18558" y="32652"/>
                  </a:cubicBezTo>
                  <a:lnTo>
                    <a:pt x="0"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0" name="TextBox 39"/>
          <p:cNvSpPr txBox="1"/>
          <p:nvPr/>
        </p:nvSpPr>
        <p:spPr>
          <a:xfrm>
            <a:off x="119867" y="6242586"/>
            <a:ext cx="7467600" cy="369332"/>
          </a:xfrm>
          <a:prstGeom prst="rect">
            <a:avLst/>
          </a:prstGeom>
          <a:noFill/>
        </p:spPr>
        <p:txBody>
          <a:bodyPr wrap="square" rtlCol="0">
            <a:spAutoFit/>
          </a:bodyPr>
          <a:lstStyle/>
          <a:p>
            <a:r>
              <a:rPr lang="en-US" b="1" dirty="0">
                <a:solidFill>
                  <a:srgbClr val="FF0000"/>
                </a:solidFill>
              </a:rPr>
              <a:t>Safety is FIRST, Batteries are LAST!</a:t>
            </a:r>
          </a:p>
        </p:txBody>
      </p:sp>
    </p:spTree>
    <p:extLst>
      <p:ext uri="{BB962C8B-B14F-4D97-AF65-F5344CB8AC3E}">
        <p14:creationId xmlns:p14="http://schemas.microsoft.com/office/powerpoint/2010/main" val="153983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5419644"/>
              </p:ext>
            </p:extLst>
          </p:nvPr>
        </p:nvGraphicFramePr>
        <p:xfrm>
          <a:off x="1989118" y="557940"/>
          <a:ext cx="8735709" cy="5663460"/>
        </p:xfrm>
        <a:graphic>
          <a:graphicData uri="http://schemas.openxmlformats.org/drawingml/2006/table">
            <a:tbl>
              <a:tblPr firstRow="1" bandRow="1">
                <a:tableStyleId>{5C22544A-7EE6-4342-B048-85BDC9FD1C3A}</a:tableStyleId>
              </a:tblPr>
              <a:tblGrid>
                <a:gridCol w="2911903">
                  <a:extLst>
                    <a:ext uri="{9D8B030D-6E8A-4147-A177-3AD203B41FA5}">
                      <a16:colId xmlns:a16="http://schemas.microsoft.com/office/drawing/2014/main" val="20000"/>
                    </a:ext>
                  </a:extLst>
                </a:gridCol>
                <a:gridCol w="2911903">
                  <a:extLst>
                    <a:ext uri="{9D8B030D-6E8A-4147-A177-3AD203B41FA5}">
                      <a16:colId xmlns:a16="http://schemas.microsoft.com/office/drawing/2014/main" val="20001"/>
                    </a:ext>
                  </a:extLst>
                </a:gridCol>
                <a:gridCol w="2911903">
                  <a:extLst>
                    <a:ext uri="{9D8B030D-6E8A-4147-A177-3AD203B41FA5}">
                      <a16:colId xmlns:a16="http://schemas.microsoft.com/office/drawing/2014/main" val="20002"/>
                    </a:ext>
                  </a:extLst>
                </a:gridCol>
              </a:tblGrid>
              <a:tr h="1148541">
                <a:tc>
                  <a:txBody>
                    <a:bodyPr/>
                    <a:lstStyle/>
                    <a:p>
                      <a:pPr algn="l"/>
                      <a:r>
                        <a:rPr lang="en-US" sz="2000" dirty="0">
                          <a:solidFill>
                            <a:schemeClr val="bg1"/>
                          </a:solidFill>
                          <a:latin typeface="+mn-lt"/>
                        </a:rPr>
                        <a:t>Series</a:t>
                      </a:r>
                      <a:r>
                        <a:rPr lang="en-US" sz="2000" baseline="0" dirty="0">
                          <a:solidFill>
                            <a:schemeClr val="bg1"/>
                          </a:solidFill>
                          <a:latin typeface="+mn-lt"/>
                        </a:rPr>
                        <a:t> Circuit</a:t>
                      </a:r>
                      <a:endParaRPr lang="en-US" sz="2000" dirty="0">
                        <a:solidFill>
                          <a:schemeClr val="bg1"/>
                        </a:solidFill>
                        <a:latin typeface="+mn-lt"/>
                      </a:endParaRPr>
                    </a:p>
                  </a:txBody>
                  <a:tcPr marL="137160" marR="137160" marT="137160" marB="137160" anchor="ctr">
                    <a:solidFill>
                      <a:srgbClr val="298FC2"/>
                    </a:solidFill>
                  </a:tcPr>
                </a:tc>
                <a:tc>
                  <a:txBody>
                    <a:bodyPr/>
                    <a:lstStyle/>
                    <a:p>
                      <a:pPr algn="l"/>
                      <a:r>
                        <a:rPr lang="en-US" sz="2000" dirty="0">
                          <a:solidFill>
                            <a:schemeClr val="bg1"/>
                          </a:solidFill>
                          <a:latin typeface="+mn-lt"/>
                        </a:rPr>
                        <a:t>Parallel Circuit</a:t>
                      </a:r>
                    </a:p>
                  </a:txBody>
                  <a:tcPr marL="137160" marR="137160" marT="137160" marB="137160" anchor="ctr">
                    <a:solidFill>
                      <a:srgbClr val="298FC2"/>
                    </a:solidFill>
                  </a:tcPr>
                </a:tc>
                <a:tc>
                  <a:txBody>
                    <a:bodyPr/>
                    <a:lstStyle/>
                    <a:p>
                      <a:pPr algn="l"/>
                      <a:r>
                        <a:rPr lang="en-US" sz="2000" dirty="0">
                          <a:solidFill>
                            <a:schemeClr val="bg1"/>
                          </a:solidFill>
                          <a:latin typeface="+mn-lt"/>
                        </a:rPr>
                        <a:t>Switch Circuit</a:t>
                      </a:r>
                    </a:p>
                  </a:txBody>
                  <a:tcPr marL="137160" marR="137160" marT="137160" marB="137160" anchor="ctr">
                    <a:solidFill>
                      <a:srgbClr val="298FC2"/>
                    </a:solidFill>
                  </a:tcPr>
                </a:tc>
                <a:extLst>
                  <a:ext uri="{0D108BD9-81ED-4DB2-BD59-A6C34878D82A}">
                    <a16:rowId xmlns:a16="http://schemas.microsoft.com/office/drawing/2014/main" val="10000"/>
                  </a:ext>
                </a:extLst>
              </a:tr>
              <a:tr h="1645625">
                <a:tc>
                  <a:txBody>
                    <a:bodyPr/>
                    <a:lstStyle/>
                    <a:p>
                      <a:r>
                        <a:rPr lang="en-US" sz="2000" dirty="0"/>
                        <a:t>If one light bulb goes out, the other bulbs in the circuit go out too.</a:t>
                      </a:r>
                    </a:p>
                  </a:txBody>
                  <a:tcPr marL="137160" marR="137160" marT="137160" marB="137160" anchor="ctr">
                    <a:solidFill>
                      <a:srgbClr val="DFE1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extLst>
                  <a:ext uri="{0D108BD9-81ED-4DB2-BD59-A6C34878D82A}">
                    <a16:rowId xmlns:a16="http://schemas.microsoft.com/office/drawing/2014/main" val="10001"/>
                  </a:ext>
                </a:extLst>
              </a:tr>
              <a:tr h="1223669">
                <a:tc>
                  <a:txBody>
                    <a:bodyPr/>
                    <a:lstStyle/>
                    <a:p>
                      <a:r>
                        <a:rPr lang="en-US" sz="2000" dirty="0"/>
                        <a:t>There is ONE path in a series circuit.</a:t>
                      </a:r>
                    </a:p>
                  </a:txBody>
                  <a:tcPr marL="137160" marR="137160" marT="137160" marB="137160" anchor="ctr">
                    <a:solidFill>
                      <a:srgbClr val="DFE1D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solidFill>
                  </a:tcPr>
                </a:tc>
                <a:extLst>
                  <a:ext uri="{0D108BD9-81ED-4DB2-BD59-A6C34878D82A}">
                    <a16:rowId xmlns:a16="http://schemas.microsoft.com/office/drawing/2014/main" val="10002"/>
                  </a:ext>
                </a:extLst>
              </a:tr>
              <a:tr h="1645625">
                <a:tc>
                  <a:txBody>
                    <a:bodyPr/>
                    <a:lstStyle/>
                    <a:p>
                      <a:r>
                        <a:rPr lang="en-US" sz="2000" dirty="0"/>
                        <a:t>Old Christmas lights are the only example of a series circuit.</a:t>
                      </a:r>
                    </a:p>
                  </a:txBody>
                  <a:tcPr marL="137160" marR="137160" marT="137160" marB="137160" anchor="ctr">
                    <a:solidFill>
                      <a:srgbClr val="DFE1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spTree>
    <p:extLst>
      <p:ext uri="{BB962C8B-B14F-4D97-AF65-F5344CB8AC3E}">
        <p14:creationId xmlns:p14="http://schemas.microsoft.com/office/powerpoint/2010/main" val="57569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Circuit</a:t>
            </a:r>
          </a:p>
        </p:txBody>
      </p:sp>
      <p:sp>
        <p:nvSpPr>
          <p:cNvPr id="40" name="TextBox 39"/>
          <p:cNvSpPr txBox="1"/>
          <p:nvPr/>
        </p:nvSpPr>
        <p:spPr>
          <a:xfrm>
            <a:off x="119867" y="6242586"/>
            <a:ext cx="7467600" cy="369332"/>
          </a:xfrm>
          <a:prstGeom prst="rect">
            <a:avLst/>
          </a:prstGeom>
          <a:noFill/>
        </p:spPr>
        <p:txBody>
          <a:bodyPr wrap="square" rtlCol="0">
            <a:spAutoFit/>
          </a:bodyPr>
          <a:lstStyle/>
          <a:p>
            <a:r>
              <a:rPr lang="en-US" b="1" dirty="0">
                <a:solidFill>
                  <a:srgbClr val="FF0000"/>
                </a:solidFill>
              </a:rPr>
              <a:t>Safety is FIRST, Batteries are LAST!</a:t>
            </a:r>
          </a:p>
        </p:txBody>
      </p:sp>
      <p:grpSp>
        <p:nvGrpSpPr>
          <p:cNvPr id="41" name="Group 40"/>
          <p:cNvGrpSpPr>
            <a:grpSpLocks/>
          </p:cNvGrpSpPr>
          <p:nvPr/>
        </p:nvGrpSpPr>
        <p:grpSpPr bwMode="auto">
          <a:xfrm>
            <a:off x="3862206" y="436579"/>
            <a:ext cx="5309618" cy="6072092"/>
            <a:chOff x="107213400" y="107784900"/>
            <a:chExt cx="5701554" cy="6915150"/>
          </a:xfrm>
        </p:grpSpPr>
        <p:grpSp>
          <p:nvGrpSpPr>
            <p:cNvPr id="42" name="Group 41"/>
            <p:cNvGrpSpPr>
              <a:grpSpLocks/>
            </p:cNvGrpSpPr>
            <p:nvPr/>
          </p:nvGrpSpPr>
          <p:grpSpPr bwMode="auto">
            <a:xfrm>
              <a:off x="109508548" y="107784900"/>
              <a:ext cx="977764" cy="1382486"/>
              <a:chOff x="109644879" y="108015838"/>
              <a:chExt cx="1040170" cy="1632944"/>
            </a:xfrm>
          </p:grpSpPr>
          <p:sp>
            <p:nvSpPr>
              <p:cNvPr id="86" name="AutoShape 4"/>
              <p:cNvSpPr>
                <a:spLocks noChangeArrowheads="1"/>
              </p:cNvSpPr>
              <p:nvPr/>
            </p:nvSpPr>
            <p:spPr bwMode="auto">
              <a:xfrm>
                <a:off x="109644879" y="10909150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tebulb"/>
              <p:cNvSpPr>
                <a:spLocks noEditPoints="1" noChangeArrowheads="1"/>
              </p:cNvSpPr>
              <p:nvPr/>
            </p:nvSpPr>
            <p:spPr bwMode="auto">
              <a:xfrm>
                <a:off x="109748288" y="10801583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8" name="Oval 6"/>
              <p:cNvSpPr>
                <a:spLocks noChangeArrowheads="1"/>
              </p:cNvSpPr>
              <p:nvPr/>
            </p:nvSpPr>
            <p:spPr bwMode="auto">
              <a:xfrm>
                <a:off x="110478232" y="10919518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Oval 7"/>
              <p:cNvSpPr>
                <a:spLocks noChangeArrowheads="1"/>
              </p:cNvSpPr>
              <p:nvPr/>
            </p:nvSpPr>
            <p:spPr bwMode="auto">
              <a:xfrm>
                <a:off x="109736122" y="10918870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3" name="Group 8"/>
            <p:cNvGrpSpPr>
              <a:grpSpLocks/>
            </p:cNvGrpSpPr>
            <p:nvPr/>
          </p:nvGrpSpPr>
          <p:grpSpPr bwMode="auto">
            <a:xfrm>
              <a:off x="109562269" y="109865432"/>
              <a:ext cx="977764" cy="1382486"/>
              <a:chOff x="110676976" y="110747608"/>
              <a:chExt cx="1040170" cy="1632944"/>
            </a:xfrm>
          </p:grpSpPr>
          <p:sp>
            <p:nvSpPr>
              <p:cNvPr id="82" name="AutoShape 9"/>
              <p:cNvSpPr>
                <a:spLocks noChangeArrowheads="1"/>
              </p:cNvSpPr>
              <p:nvPr/>
            </p:nvSpPr>
            <p:spPr bwMode="auto">
              <a:xfrm>
                <a:off x="110676976" y="11182327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tebulb"/>
              <p:cNvSpPr>
                <a:spLocks noEditPoints="1" noChangeArrowheads="1"/>
              </p:cNvSpPr>
              <p:nvPr/>
            </p:nvSpPr>
            <p:spPr bwMode="auto">
              <a:xfrm>
                <a:off x="110780385" y="11074760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4" name="Oval 11"/>
              <p:cNvSpPr>
                <a:spLocks noChangeArrowheads="1"/>
              </p:cNvSpPr>
              <p:nvPr/>
            </p:nvSpPr>
            <p:spPr bwMode="auto">
              <a:xfrm>
                <a:off x="111510329" y="11192695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Oval 12"/>
              <p:cNvSpPr>
                <a:spLocks noChangeArrowheads="1"/>
              </p:cNvSpPr>
              <p:nvPr/>
            </p:nvSpPr>
            <p:spPr bwMode="auto">
              <a:xfrm>
                <a:off x="110768219" y="11192047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4" name="Arc 13"/>
            <p:cNvSpPr>
              <a:spLocks/>
            </p:cNvSpPr>
            <p:nvPr/>
          </p:nvSpPr>
          <p:spPr bwMode="auto">
            <a:xfrm flipH="1">
              <a:off x="108756450" y="108800974"/>
              <a:ext cx="982502" cy="2088654"/>
            </a:xfrm>
            <a:custGeom>
              <a:avLst/>
              <a:gdLst>
                <a:gd name="G0" fmla="+- 3090 0 0"/>
                <a:gd name="G1" fmla="+- 21600 0 0"/>
                <a:gd name="G2" fmla="+- 21600 0 0"/>
                <a:gd name="T0" fmla="*/ 3090 w 24690"/>
                <a:gd name="T1" fmla="*/ 0 h 43200"/>
                <a:gd name="T2" fmla="*/ 0 w 24690"/>
                <a:gd name="T3" fmla="*/ 42978 h 43200"/>
                <a:gd name="T4" fmla="*/ 3090 w 24690"/>
                <a:gd name="T5" fmla="*/ 21600 h 43200"/>
              </a:gdLst>
              <a:ahLst/>
              <a:cxnLst>
                <a:cxn ang="0">
                  <a:pos x="T0" y="T1"/>
                </a:cxn>
                <a:cxn ang="0">
                  <a:pos x="T2" y="T3"/>
                </a:cxn>
                <a:cxn ang="0">
                  <a:pos x="T4" y="T5"/>
                </a:cxn>
              </a:cxnLst>
              <a:rect l="0" t="0" r="r" b="b"/>
              <a:pathLst>
                <a:path w="24690" h="43200" fill="none" extrusionOk="0">
                  <a:moveTo>
                    <a:pt x="3089" y="0"/>
                  </a:moveTo>
                  <a:cubicBezTo>
                    <a:pt x="15019" y="0"/>
                    <a:pt x="24690" y="9670"/>
                    <a:pt x="24690" y="21600"/>
                  </a:cubicBezTo>
                  <a:cubicBezTo>
                    <a:pt x="24690" y="33529"/>
                    <a:pt x="15019" y="43200"/>
                    <a:pt x="3090" y="43200"/>
                  </a:cubicBezTo>
                  <a:cubicBezTo>
                    <a:pt x="2056" y="43200"/>
                    <a:pt x="1023" y="43125"/>
                    <a:pt x="0" y="42977"/>
                  </a:cubicBezTo>
                </a:path>
                <a:path w="24690" h="43200" stroke="0" extrusionOk="0">
                  <a:moveTo>
                    <a:pt x="3089" y="0"/>
                  </a:moveTo>
                  <a:cubicBezTo>
                    <a:pt x="15019" y="0"/>
                    <a:pt x="24690" y="9670"/>
                    <a:pt x="24690" y="21600"/>
                  </a:cubicBezTo>
                  <a:cubicBezTo>
                    <a:pt x="24690" y="33529"/>
                    <a:pt x="15019" y="43200"/>
                    <a:pt x="3090" y="43200"/>
                  </a:cubicBezTo>
                  <a:cubicBezTo>
                    <a:pt x="2056" y="43200"/>
                    <a:pt x="1023" y="43125"/>
                    <a:pt x="0" y="42977"/>
                  </a:cubicBezTo>
                  <a:lnTo>
                    <a:pt x="3090"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Arc 14"/>
            <p:cNvSpPr>
              <a:spLocks/>
            </p:cNvSpPr>
            <p:nvPr/>
          </p:nvSpPr>
          <p:spPr bwMode="auto">
            <a:xfrm rot="11002037" flipH="1">
              <a:off x="110349127" y="108826589"/>
              <a:ext cx="982502" cy="2088654"/>
            </a:xfrm>
            <a:custGeom>
              <a:avLst/>
              <a:gdLst>
                <a:gd name="G0" fmla="+- 3090 0 0"/>
                <a:gd name="G1" fmla="+- 21600 0 0"/>
                <a:gd name="G2" fmla="+- 21600 0 0"/>
                <a:gd name="T0" fmla="*/ 3090 w 24690"/>
                <a:gd name="T1" fmla="*/ 0 h 43200"/>
                <a:gd name="T2" fmla="*/ 0 w 24690"/>
                <a:gd name="T3" fmla="*/ 42978 h 43200"/>
                <a:gd name="T4" fmla="*/ 3090 w 24690"/>
                <a:gd name="T5" fmla="*/ 21600 h 43200"/>
              </a:gdLst>
              <a:ahLst/>
              <a:cxnLst>
                <a:cxn ang="0">
                  <a:pos x="T0" y="T1"/>
                </a:cxn>
                <a:cxn ang="0">
                  <a:pos x="T2" y="T3"/>
                </a:cxn>
                <a:cxn ang="0">
                  <a:pos x="T4" y="T5"/>
                </a:cxn>
              </a:cxnLst>
              <a:rect l="0" t="0" r="r" b="b"/>
              <a:pathLst>
                <a:path w="24690" h="43200" fill="none" extrusionOk="0">
                  <a:moveTo>
                    <a:pt x="3089" y="0"/>
                  </a:moveTo>
                  <a:cubicBezTo>
                    <a:pt x="15019" y="0"/>
                    <a:pt x="24690" y="9670"/>
                    <a:pt x="24690" y="21600"/>
                  </a:cubicBezTo>
                  <a:cubicBezTo>
                    <a:pt x="24690" y="33529"/>
                    <a:pt x="15019" y="43200"/>
                    <a:pt x="3090" y="43200"/>
                  </a:cubicBezTo>
                  <a:cubicBezTo>
                    <a:pt x="2056" y="43200"/>
                    <a:pt x="1023" y="43125"/>
                    <a:pt x="0" y="42977"/>
                  </a:cubicBezTo>
                </a:path>
                <a:path w="24690" h="43200" stroke="0" extrusionOk="0">
                  <a:moveTo>
                    <a:pt x="3089" y="0"/>
                  </a:moveTo>
                  <a:cubicBezTo>
                    <a:pt x="15019" y="0"/>
                    <a:pt x="24690" y="9670"/>
                    <a:pt x="24690" y="21600"/>
                  </a:cubicBezTo>
                  <a:cubicBezTo>
                    <a:pt x="24690" y="33529"/>
                    <a:pt x="15019" y="43200"/>
                    <a:pt x="3090" y="43200"/>
                  </a:cubicBezTo>
                  <a:cubicBezTo>
                    <a:pt x="2056" y="43200"/>
                    <a:pt x="1023" y="43125"/>
                    <a:pt x="0" y="42977"/>
                  </a:cubicBezTo>
                  <a:lnTo>
                    <a:pt x="3090" y="21600"/>
                  </a:lnTo>
                  <a:close/>
                </a:path>
              </a:pathLst>
            </a:custGeom>
            <a:noFill/>
            <a:ln w="190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6" name="Group 15"/>
            <p:cNvGrpSpPr>
              <a:grpSpLocks/>
            </p:cNvGrpSpPr>
            <p:nvPr/>
          </p:nvGrpSpPr>
          <p:grpSpPr bwMode="auto">
            <a:xfrm>
              <a:off x="109562269" y="109865432"/>
              <a:ext cx="977764" cy="1382486"/>
              <a:chOff x="111233649" y="112576408"/>
              <a:chExt cx="1040170" cy="1632944"/>
            </a:xfrm>
          </p:grpSpPr>
          <p:sp>
            <p:nvSpPr>
              <p:cNvPr id="78" name="AutoShape 16"/>
              <p:cNvSpPr>
                <a:spLocks noChangeArrowheads="1"/>
              </p:cNvSpPr>
              <p:nvPr/>
            </p:nvSpPr>
            <p:spPr bwMode="auto">
              <a:xfrm>
                <a:off x="111233649" y="11365207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tebulb"/>
              <p:cNvSpPr>
                <a:spLocks noEditPoints="1" noChangeArrowheads="1"/>
              </p:cNvSpPr>
              <p:nvPr/>
            </p:nvSpPr>
            <p:spPr bwMode="auto">
              <a:xfrm>
                <a:off x="111337058" y="11257640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0" name="Oval 18"/>
              <p:cNvSpPr>
                <a:spLocks noChangeArrowheads="1"/>
              </p:cNvSpPr>
              <p:nvPr/>
            </p:nvSpPr>
            <p:spPr bwMode="auto">
              <a:xfrm>
                <a:off x="112067002" y="11375575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Oval 19"/>
              <p:cNvSpPr>
                <a:spLocks noChangeArrowheads="1"/>
              </p:cNvSpPr>
              <p:nvPr/>
            </p:nvSpPr>
            <p:spPr bwMode="auto">
              <a:xfrm>
                <a:off x="111324892" y="11374927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7" name="Group 20"/>
            <p:cNvGrpSpPr>
              <a:grpSpLocks/>
            </p:cNvGrpSpPr>
            <p:nvPr/>
          </p:nvGrpSpPr>
          <p:grpSpPr bwMode="auto">
            <a:xfrm>
              <a:off x="109615990" y="111945964"/>
              <a:ext cx="977764" cy="1382486"/>
              <a:chOff x="112265746" y="115308178"/>
              <a:chExt cx="1040170" cy="1632944"/>
            </a:xfrm>
          </p:grpSpPr>
          <p:sp>
            <p:nvSpPr>
              <p:cNvPr id="74" name="AutoShape 21"/>
              <p:cNvSpPr>
                <a:spLocks noChangeArrowheads="1"/>
              </p:cNvSpPr>
              <p:nvPr/>
            </p:nvSpPr>
            <p:spPr bwMode="auto">
              <a:xfrm>
                <a:off x="112265746" y="116383848"/>
                <a:ext cx="1040170" cy="557274"/>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tebulb"/>
              <p:cNvSpPr>
                <a:spLocks noEditPoints="1" noChangeArrowheads="1"/>
              </p:cNvSpPr>
              <p:nvPr/>
            </p:nvSpPr>
            <p:spPr bwMode="auto">
              <a:xfrm>
                <a:off x="112369155" y="115308178"/>
                <a:ext cx="812059" cy="11923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6" name="Oval 23"/>
              <p:cNvSpPr>
                <a:spLocks noChangeArrowheads="1"/>
              </p:cNvSpPr>
              <p:nvPr/>
            </p:nvSpPr>
            <p:spPr bwMode="auto">
              <a:xfrm>
                <a:off x="113099099" y="11648752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Oval 24"/>
              <p:cNvSpPr>
                <a:spLocks noChangeArrowheads="1"/>
              </p:cNvSpPr>
              <p:nvPr/>
            </p:nvSpPr>
            <p:spPr bwMode="auto">
              <a:xfrm>
                <a:off x="112356989" y="116481046"/>
                <a:ext cx="115574" cy="7128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8" name="Arc 25"/>
            <p:cNvSpPr>
              <a:spLocks/>
            </p:cNvSpPr>
            <p:nvPr/>
          </p:nvSpPr>
          <p:spPr bwMode="auto">
            <a:xfrm flipH="1">
              <a:off x="108810171" y="110881506"/>
              <a:ext cx="982502" cy="2088654"/>
            </a:xfrm>
            <a:custGeom>
              <a:avLst/>
              <a:gdLst>
                <a:gd name="G0" fmla="+- 3090 0 0"/>
                <a:gd name="G1" fmla="+- 21600 0 0"/>
                <a:gd name="G2" fmla="+- 21600 0 0"/>
                <a:gd name="T0" fmla="*/ 3090 w 24690"/>
                <a:gd name="T1" fmla="*/ 0 h 43200"/>
                <a:gd name="T2" fmla="*/ 0 w 24690"/>
                <a:gd name="T3" fmla="*/ 42978 h 43200"/>
                <a:gd name="T4" fmla="*/ 3090 w 24690"/>
                <a:gd name="T5" fmla="*/ 21600 h 43200"/>
              </a:gdLst>
              <a:ahLst/>
              <a:cxnLst>
                <a:cxn ang="0">
                  <a:pos x="T0" y="T1"/>
                </a:cxn>
                <a:cxn ang="0">
                  <a:pos x="T2" y="T3"/>
                </a:cxn>
                <a:cxn ang="0">
                  <a:pos x="T4" y="T5"/>
                </a:cxn>
              </a:cxnLst>
              <a:rect l="0" t="0" r="r" b="b"/>
              <a:pathLst>
                <a:path w="24690" h="43200" fill="none" extrusionOk="0">
                  <a:moveTo>
                    <a:pt x="3089" y="0"/>
                  </a:moveTo>
                  <a:cubicBezTo>
                    <a:pt x="15019" y="0"/>
                    <a:pt x="24690" y="9670"/>
                    <a:pt x="24690" y="21600"/>
                  </a:cubicBezTo>
                  <a:cubicBezTo>
                    <a:pt x="24690" y="33529"/>
                    <a:pt x="15019" y="43200"/>
                    <a:pt x="3090" y="43200"/>
                  </a:cubicBezTo>
                  <a:cubicBezTo>
                    <a:pt x="2056" y="43200"/>
                    <a:pt x="1023" y="43125"/>
                    <a:pt x="0" y="42977"/>
                  </a:cubicBezTo>
                </a:path>
                <a:path w="24690" h="43200" stroke="0" extrusionOk="0">
                  <a:moveTo>
                    <a:pt x="3089" y="0"/>
                  </a:moveTo>
                  <a:cubicBezTo>
                    <a:pt x="15019" y="0"/>
                    <a:pt x="24690" y="9670"/>
                    <a:pt x="24690" y="21600"/>
                  </a:cubicBezTo>
                  <a:cubicBezTo>
                    <a:pt x="24690" y="33529"/>
                    <a:pt x="15019" y="43200"/>
                    <a:pt x="3090" y="43200"/>
                  </a:cubicBezTo>
                  <a:cubicBezTo>
                    <a:pt x="2056" y="43200"/>
                    <a:pt x="1023" y="43125"/>
                    <a:pt x="0" y="42977"/>
                  </a:cubicBezTo>
                  <a:lnTo>
                    <a:pt x="3090" y="21600"/>
                  </a:lnTo>
                  <a:close/>
                </a:path>
              </a:pathLst>
            </a:custGeom>
            <a:noFill/>
            <a:ln w="190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Arc 26"/>
            <p:cNvSpPr>
              <a:spLocks/>
            </p:cNvSpPr>
            <p:nvPr/>
          </p:nvSpPr>
          <p:spPr bwMode="auto">
            <a:xfrm rot="11002037" flipH="1">
              <a:off x="110402848" y="110907121"/>
              <a:ext cx="982502" cy="2088654"/>
            </a:xfrm>
            <a:custGeom>
              <a:avLst/>
              <a:gdLst>
                <a:gd name="G0" fmla="+- 3090 0 0"/>
                <a:gd name="G1" fmla="+- 21600 0 0"/>
                <a:gd name="G2" fmla="+- 21600 0 0"/>
                <a:gd name="T0" fmla="*/ 3090 w 24690"/>
                <a:gd name="T1" fmla="*/ 0 h 43200"/>
                <a:gd name="T2" fmla="*/ 0 w 24690"/>
                <a:gd name="T3" fmla="*/ 42978 h 43200"/>
                <a:gd name="T4" fmla="*/ 3090 w 24690"/>
                <a:gd name="T5" fmla="*/ 21600 h 43200"/>
              </a:gdLst>
              <a:ahLst/>
              <a:cxnLst>
                <a:cxn ang="0">
                  <a:pos x="T0" y="T1"/>
                </a:cxn>
                <a:cxn ang="0">
                  <a:pos x="T2" y="T3"/>
                </a:cxn>
                <a:cxn ang="0">
                  <a:pos x="T4" y="T5"/>
                </a:cxn>
              </a:cxnLst>
              <a:rect l="0" t="0" r="r" b="b"/>
              <a:pathLst>
                <a:path w="24690" h="43200" fill="none" extrusionOk="0">
                  <a:moveTo>
                    <a:pt x="3089" y="0"/>
                  </a:moveTo>
                  <a:cubicBezTo>
                    <a:pt x="15019" y="0"/>
                    <a:pt x="24690" y="9670"/>
                    <a:pt x="24690" y="21600"/>
                  </a:cubicBezTo>
                  <a:cubicBezTo>
                    <a:pt x="24690" y="33529"/>
                    <a:pt x="15019" y="43200"/>
                    <a:pt x="3090" y="43200"/>
                  </a:cubicBezTo>
                  <a:cubicBezTo>
                    <a:pt x="2056" y="43200"/>
                    <a:pt x="1023" y="43125"/>
                    <a:pt x="0" y="42977"/>
                  </a:cubicBezTo>
                </a:path>
                <a:path w="24690" h="43200" stroke="0" extrusionOk="0">
                  <a:moveTo>
                    <a:pt x="3089" y="0"/>
                  </a:moveTo>
                  <a:cubicBezTo>
                    <a:pt x="15019" y="0"/>
                    <a:pt x="24690" y="9670"/>
                    <a:pt x="24690" y="21600"/>
                  </a:cubicBezTo>
                  <a:cubicBezTo>
                    <a:pt x="24690" y="33529"/>
                    <a:pt x="15019" y="43200"/>
                    <a:pt x="3090" y="43200"/>
                  </a:cubicBezTo>
                  <a:cubicBezTo>
                    <a:pt x="2056" y="43200"/>
                    <a:pt x="1023" y="43125"/>
                    <a:pt x="0" y="42977"/>
                  </a:cubicBezTo>
                  <a:lnTo>
                    <a:pt x="3090" y="21600"/>
                  </a:lnTo>
                  <a:close/>
                </a:path>
              </a:pathLst>
            </a:custGeom>
            <a:noFill/>
            <a:ln w="190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27"/>
            <p:cNvSpPr>
              <a:spLocks noChangeShapeType="1"/>
            </p:cNvSpPr>
            <p:nvPr/>
          </p:nvSpPr>
          <p:spPr bwMode="auto">
            <a:xfrm>
              <a:off x="107213400" y="113937076"/>
              <a:ext cx="2140627" cy="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28"/>
            <p:cNvSpPr>
              <a:spLocks noChangeShapeType="1"/>
            </p:cNvSpPr>
            <p:nvPr/>
          </p:nvSpPr>
          <p:spPr bwMode="auto">
            <a:xfrm flipV="1">
              <a:off x="109354027" y="113746651"/>
              <a:ext cx="152902" cy="190425"/>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AutoShape 29"/>
            <p:cNvSpPr>
              <a:spLocks noChangeArrowheads="1"/>
            </p:cNvSpPr>
            <p:nvPr/>
          </p:nvSpPr>
          <p:spPr bwMode="auto">
            <a:xfrm>
              <a:off x="109178473" y="113436328"/>
              <a:ext cx="101936" cy="126949"/>
            </a:xfrm>
            <a:prstGeom prst="can">
              <a:avLst>
                <a:gd name="adj" fmla="val 31134"/>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AutoShape 30"/>
            <p:cNvSpPr>
              <a:spLocks noChangeArrowheads="1"/>
            </p:cNvSpPr>
            <p:nvPr/>
          </p:nvSpPr>
          <p:spPr bwMode="auto">
            <a:xfrm>
              <a:off x="110989212" y="113203617"/>
              <a:ext cx="1885604" cy="1321622"/>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31"/>
            <p:cNvSpPr>
              <a:spLocks noChangeShapeType="1"/>
            </p:cNvSpPr>
            <p:nvPr/>
          </p:nvSpPr>
          <p:spPr bwMode="auto">
            <a:xfrm>
              <a:off x="110989212" y="113609109"/>
              <a:ext cx="1722628" cy="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32"/>
            <p:cNvSpPr>
              <a:spLocks noChangeShapeType="1"/>
            </p:cNvSpPr>
            <p:nvPr/>
          </p:nvSpPr>
          <p:spPr bwMode="auto">
            <a:xfrm flipV="1">
              <a:off x="112711840" y="113451835"/>
              <a:ext cx="123045" cy="157274"/>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33"/>
            <p:cNvSpPr txBox="1">
              <a:spLocks noChangeArrowheads="1"/>
            </p:cNvSpPr>
            <p:nvPr/>
          </p:nvSpPr>
          <p:spPr bwMode="auto">
            <a:xfrm>
              <a:off x="111252598" y="113084306"/>
              <a:ext cx="278567" cy="416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AutoShape 34"/>
            <p:cNvSpPr>
              <a:spLocks noChangeArrowheads="1"/>
            </p:cNvSpPr>
            <p:nvPr/>
          </p:nvSpPr>
          <p:spPr bwMode="auto">
            <a:xfrm>
              <a:off x="111476835" y="113655709"/>
              <a:ext cx="537751" cy="733950"/>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AutoShape 35"/>
            <p:cNvSpPr>
              <a:spLocks noChangeArrowheads="1"/>
            </p:cNvSpPr>
            <p:nvPr/>
          </p:nvSpPr>
          <p:spPr bwMode="auto">
            <a:xfrm>
              <a:off x="111130486" y="113195536"/>
              <a:ext cx="82029" cy="104848"/>
            </a:xfrm>
            <a:prstGeom prst="can">
              <a:avLst>
                <a:gd name="adj" fmla="val 31955"/>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36"/>
            <p:cNvSpPr txBox="1">
              <a:spLocks noChangeArrowheads="1"/>
            </p:cNvSpPr>
            <p:nvPr/>
          </p:nvSpPr>
          <p:spPr bwMode="auto">
            <a:xfrm>
              <a:off x="112767527" y="113255646"/>
              <a:ext cx="147427" cy="208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AutoShape 37"/>
            <p:cNvSpPr>
              <a:spLocks noChangeArrowheads="1"/>
            </p:cNvSpPr>
            <p:nvPr/>
          </p:nvSpPr>
          <p:spPr bwMode="auto">
            <a:xfrm>
              <a:off x="112570566" y="113195536"/>
              <a:ext cx="82031" cy="104848"/>
            </a:xfrm>
            <a:prstGeom prst="can">
              <a:avLst>
                <a:gd name="adj" fmla="val 31954"/>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38"/>
            <p:cNvSpPr txBox="1">
              <a:spLocks noChangeArrowheads="1"/>
            </p:cNvSpPr>
            <p:nvPr/>
          </p:nvSpPr>
          <p:spPr bwMode="auto">
            <a:xfrm>
              <a:off x="112225413" y="113073511"/>
              <a:ext cx="204401" cy="232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Arc 39"/>
            <p:cNvSpPr>
              <a:spLocks/>
            </p:cNvSpPr>
            <p:nvPr/>
          </p:nvSpPr>
          <p:spPr bwMode="auto">
            <a:xfrm flipH="1">
              <a:off x="107842051" y="112972104"/>
              <a:ext cx="1907678" cy="457657"/>
            </a:xfrm>
            <a:custGeom>
              <a:avLst/>
              <a:gdLst>
                <a:gd name="G0" fmla="+- 926 0 0"/>
                <a:gd name="G1" fmla="+- 21600 0 0"/>
                <a:gd name="G2" fmla="+- 21600 0 0"/>
                <a:gd name="T0" fmla="*/ 0 w 22526"/>
                <a:gd name="T1" fmla="*/ 20 h 21600"/>
                <a:gd name="T2" fmla="*/ 22526 w 22526"/>
                <a:gd name="T3" fmla="*/ 21600 h 21600"/>
                <a:gd name="T4" fmla="*/ 926 w 22526"/>
                <a:gd name="T5" fmla="*/ 21600 h 21600"/>
              </a:gdLst>
              <a:ahLst/>
              <a:cxnLst>
                <a:cxn ang="0">
                  <a:pos x="T0" y="T1"/>
                </a:cxn>
                <a:cxn ang="0">
                  <a:pos x="T2" y="T3"/>
                </a:cxn>
                <a:cxn ang="0">
                  <a:pos x="T4" y="T5"/>
                </a:cxn>
              </a:cxnLst>
              <a:rect l="0" t="0" r="r" b="b"/>
              <a:pathLst>
                <a:path w="22526" h="21600" fill="none" extrusionOk="0">
                  <a:moveTo>
                    <a:pt x="-1" y="19"/>
                  </a:moveTo>
                  <a:cubicBezTo>
                    <a:pt x="308" y="6"/>
                    <a:pt x="617" y="0"/>
                    <a:pt x="926" y="0"/>
                  </a:cubicBezTo>
                  <a:cubicBezTo>
                    <a:pt x="12855" y="0"/>
                    <a:pt x="22526" y="9670"/>
                    <a:pt x="22526" y="21600"/>
                  </a:cubicBezTo>
                </a:path>
                <a:path w="22526" h="21600" stroke="0" extrusionOk="0">
                  <a:moveTo>
                    <a:pt x="-1" y="19"/>
                  </a:moveTo>
                  <a:cubicBezTo>
                    <a:pt x="308" y="6"/>
                    <a:pt x="617" y="0"/>
                    <a:pt x="926" y="0"/>
                  </a:cubicBezTo>
                  <a:cubicBezTo>
                    <a:pt x="12855" y="0"/>
                    <a:pt x="22526" y="9670"/>
                    <a:pt x="22526" y="21600"/>
                  </a:cubicBezTo>
                  <a:lnTo>
                    <a:pt x="926"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Arc 40"/>
            <p:cNvSpPr>
              <a:spLocks/>
            </p:cNvSpPr>
            <p:nvPr/>
          </p:nvSpPr>
          <p:spPr bwMode="auto">
            <a:xfrm rot="-494073">
              <a:off x="110511291" y="112834271"/>
              <a:ext cx="2047315" cy="51480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AutoShape 41"/>
            <p:cNvSpPr>
              <a:spLocks noChangeArrowheads="1"/>
            </p:cNvSpPr>
            <p:nvPr/>
          </p:nvSpPr>
          <p:spPr bwMode="auto">
            <a:xfrm>
              <a:off x="107670600" y="113378428"/>
              <a:ext cx="1885604" cy="1321622"/>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42"/>
            <p:cNvSpPr>
              <a:spLocks noChangeShapeType="1"/>
            </p:cNvSpPr>
            <p:nvPr/>
          </p:nvSpPr>
          <p:spPr bwMode="auto">
            <a:xfrm>
              <a:off x="107670600" y="113783920"/>
              <a:ext cx="1722628" cy="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43"/>
            <p:cNvSpPr>
              <a:spLocks noChangeShapeType="1"/>
            </p:cNvSpPr>
            <p:nvPr/>
          </p:nvSpPr>
          <p:spPr bwMode="auto">
            <a:xfrm flipV="1">
              <a:off x="109393228" y="113626646"/>
              <a:ext cx="123045" cy="157274"/>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44"/>
            <p:cNvSpPr txBox="1">
              <a:spLocks noChangeArrowheads="1"/>
            </p:cNvSpPr>
            <p:nvPr/>
          </p:nvSpPr>
          <p:spPr bwMode="auto">
            <a:xfrm>
              <a:off x="107941636" y="113262800"/>
              <a:ext cx="278567" cy="416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AutoShape 45"/>
            <p:cNvSpPr>
              <a:spLocks noChangeArrowheads="1"/>
            </p:cNvSpPr>
            <p:nvPr/>
          </p:nvSpPr>
          <p:spPr bwMode="auto">
            <a:xfrm>
              <a:off x="108158223" y="113830520"/>
              <a:ext cx="537751" cy="733950"/>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AutoShape 46"/>
            <p:cNvSpPr>
              <a:spLocks noChangeArrowheads="1"/>
            </p:cNvSpPr>
            <p:nvPr/>
          </p:nvSpPr>
          <p:spPr bwMode="auto">
            <a:xfrm>
              <a:off x="107811875" y="113370346"/>
              <a:ext cx="82028" cy="104849"/>
            </a:xfrm>
            <a:prstGeom prst="can">
              <a:avLst>
                <a:gd name="adj" fmla="val 31955"/>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47"/>
            <p:cNvSpPr txBox="1">
              <a:spLocks noChangeArrowheads="1"/>
            </p:cNvSpPr>
            <p:nvPr/>
          </p:nvSpPr>
          <p:spPr bwMode="auto">
            <a:xfrm>
              <a:off x="109448914" y="113430457"/>
              <a:ext cx="147428" cy="208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AutoShape 48"/>
            <p:cNvSpPr>
              <a:spLocks noChangeArrowheads="1"/>
            </p:cNvSpPr>
            <p:nvPr/>
          </p:nvSpPr>
          <p:spPr bwMode="auto">
            <a:xfrm>
              <a:off x="109251954" y="113370346"/>
              <a:ext cx="82031" cy="104849"/>
            </a:xfrm>
            <a:prstGeom prst="can">
              <a:avLst>
                <a:gd name="adj" fmla="val 31954"/>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49"/>
            <p:cNvSpPr txBox="1">
              <a:spLocks noChangeArrowheads="1"/>
            </p:cNvSpPr>
            <p:nvPr/>
          </p:nvSpPr>
          <p:spPr bwMode="auto">
            <a:xfrm>
              <a:off x="108902913" y="113250735"/>
              <a:ext cx="204402" cy="23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Arc 50"/>
            <p:cNvSpPr>
              <a:spLocks/>
            </p:cNvSpPr>
            <p:nvPr/>
          </p:nvSpPr>
          <p:spPr bwMode="auto">
            <a:xfrm rot="7586093">
              <a:off x="109603380" y="112651689"/>
              <a:ext cx="1235278" cy="1460567"/>
            </a:xfrm>
            <a:custGeom>
              <a:avLst/>
              <a:gdLst>
                <a:gd name="G0" fmla="+- 4465 0 0"/>
                <a:gd name="G1" fmla="+- 21600 0 0"/>
                <a:gd name="G2" fmla="+- 21600 0 0"/>
                <a:gd name="T0" fmla="*/ 0 w 26065"/>
                <a:gd name="T1" fmla="*/ 467 h 23228"/>
                <a:gd name="T2" fmla="*/ 26004 w 26065"/>
                <a:gd name="T3" fmla="*/ 23228 h 23228"/>
                <a:gd name="T4" fmla="*/ 4465 w 26065"/>
                <a:gd name="T5" fmla="*/ 21600 h 23228"/>
              </a:gdLst>
              <a:ahLst/>
              <a:cxnLst>
                <a:cxn ang="0">
                  <a:pos x="T0" y="T1"/>
                </a:cxn>
                <a:cxn ang="0">
                  <a:pos x="T2" y="T3"/>
                </a:cxn>
                <a:cxn ang="0">
                  <a:pos x="T4" y="T5"/>
                </a:cxn>
              </a:cxnLst>
              <a:rect l="0" t="0" r="r" b="b"/>
              <a:pathLst>
                <a:path w="26065" h="23228" fill="none" extrusionOk="0">
                  <a:moveTo>
                    <a:pt x="-1" y="466"/>
                  </a:moveTo>
                  <a:cubicBezTo>
                    <a:pt x="1468" y="156"/>
                    <a:pt x="2964" y="0"/>
                    <a:pt x="4465" y="0"/>
                  </a:cubicBezTo>
                  <a:cubicBezTo>
                    <a:pt x="16394" y="0"/>
                    <a:pt x="26065" y="9670"/>
                    <a:pt x="26065" y="21600"/>
                  </a:cubicBezTo>
                  <a:cubicBezTo>
                    <a:pt x="26065" y="22143"/>
                    <a:pt x="26044" y="22686"/>
                    <a:pt x="26003" y="23227"/>
                  </a:cubicBezTo>
                </a:path>
                <a:path w="26065" h="23228" stroke="0" extrusionOk="0">
                  <a:moveTo>
                    <a:pt x="-1" y="466"/>
                  </a:moveTo>
                  <a:cubicBezTo>
                    <a:pt x="1468" y="156"/>
                    <a:pt x="2964" y="0"/>
                    <a:pt x="4465" y="0"/>
                  </a:cubicBezTo>
                  <a:cubicBezTo>
                    <a:pt x="16394" y="0"/>
                    <a:pt x="26065" y="9670"/>
                    <a:pt x="26065" y="21600"/>
                  </a:cubicBezTo>
                  <a:cubicBezTo>
                    <a:pt x="26065" y="22143"/>
                    <a:pt x="26044" y="22686"/>
                    <a:pt x="26003" y="23227"/>
                  </a:cubicBezTo>
                  <a:lnTo>
                    <a:pt x="4465"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1126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6909469"/>
              </p:ext>
            </p:extLst>
          </p:nvPr>
        </p:nvGraphicFramePr>
        <p:xfrm>
          <a:off x="1989118" y="154985"/>
          <a:ext cx="8735709" cy="6495381"/>
        </p:xfrm>
        <a:graphic>
          <a:graphicData uri="http://schemas.openxmlformats.org/drawingml/2006/table">
            <a:tbl>
              <a:tblPr firstRow="1" bandRow="1">
                <a:tableStyleId>{5C22544A-7EE6-4342-B048-85BDC9FD1C3A}</a:tableStyleId>
              </a:tblPr>
              <a:tblGrid>
                <a:gridCol w="2911903">
                  <a:extLst>
                    <a:ext uri="{9D8B030D-6E8A-4147-A177-3AD203B41FA5}">
                      <a16:colId xmlns:a16="http://schemas.microsoft.com/office/drawing/2014/main" val="20000"/>
                    </a:ext>
                  </a:extLst>
                </a:gridCol>
                <a:gridCol w="2911903">
                  <a:extLst>
                    <a:ext uri="{9D8B030D-6E8A-4147-A177-3AD203B41FA5}">
                      <a16:colId xmlns:a16="http://schemas.microsoft.com/office/drawing/2014/main" val="20001"/>
                    </a:ext>
                  </a:extLst>
                </a:gridCol>
                <a:gridCol w="2911903">
                  <a:extLst>
                    <a:ext uri="{9D8B030D-6E8A-4147-A177-3AD203B41FA5}">
                      <a16:colId xmlns:a16="http://schemas.microsoft.com/office/drawing/2014/main" val="20002"/>
                    </a:ext>
                  </a:extLst>
                </a:gridCol>
              </a:tblGrid>
              <a:tr h="1024316">
                <a:tc>
                  <a:txBody>
                    <a:bodyPr/>
                    <a:lstStyle/>
                    <a:p>
                      <a:pPr algn="l"/>
                      <a:r>
                        <a:rPr lang="en-US" sz="2000" dirty="0">
                          <a:solidFill>
                            <a:schemeClr val="bg1"/>
                          </a:solidFill>
                          <a:latin typeface="+mn-lt"/>
                        </a:rPr>
                        <a:t>Series</a:t>
                      </a:r>
                      <a:r>
                        <a:rPr lang="en-US" sz="2000" baseline="0" dirty="0">
                          <a:solidFill>
                            <a:schemeClr val="bg1"/>
                          </a:solidFill>
                          <a:latin typeface="+mn-lt"/>
                        </a:rPr>
                        <a:t> Circuit</a:t>
                      </a:r>
                      <a:endParaRPr lang="en-US" sz="2000" dirty="0">
                        <a:solidFill>
                          <a:schemeClr val="bg1"/>
                        </a:solidFill>
                        <a:latin typeface="+mn-lt"/>
                      </a:endParaRPr>
                    </a:p>
                  </a:txBody>
                  <a:tcPr marL="137160" marR="137160" marT="137160" marB="137160" anchor="ctr">
                    <a:solidFill>
                      <a:srgbClr val="298FC2"/>
                    </a:solidFill>
                  </a:tcPr>
                </a:tc>
                <a:tc>
                  <a:txBody>
                    <a:bodyPr/>
                    <a:lstStyle/>
                    <a:p>
                      <a:pPr algn="l"/>
                      <a:r>
                        <a:rPr lang="en-US" sz="2000" dirty="0">
                          <a:solidFill>
                            <a:schemeClr val="bg1"/>
                          </a:solidFill>
                          <a:latin typeface="+mn-lt"/>
                        </a:rPr>
                        <a:t>Parallel Circuit</a:t>
                      </a:r>
                    </a:p>
                  </a:txBody>
                  <a:tcPr marL="137160" marR="137160" marT="137160" marB="137160" anchor="ctr">
                    <a:solidFill>
                      <a:srgbClr val="298FC2"/>
                    </a:solidFill>
                  </a:tcPr>
                </a:tc>
                <a:tc>
                  <a:txBody>
                    <a:bodyPr/>
                    <a:lstStyle/>
                    <a:p>
                      <a:pPr algn="l"/>
                      <a:r>
                        <a:rPr lang="en-US" sz="2000" dirty="0">
                          <a:solidFill>
                            <a:schemeClr val="bg1"/>
                          </a:solidFill>
                          <a:latin typeface="+mn-lt"/>
                        </a:rPr>
                        <a:t>Switch Circuit</a:t>
                      </a:r>
                    </a:p>
                  </a:txBody>
                  <a:tcPr marL="137160" marR="137160" marT="137160" marB="137160" anchor="ctr">
                    <a:solidFill>
                      <a:srgbClr val="298FC2"/>
                    </a:solidFill>
                  </a:tcPr>
                </a:tc>
                <a:extLst>
                  <a:ext uri="{0D108BD9-81ED-4DB2-BD59-A6C34878D82A}">
                    <a16:rowId xmlns:a16="http://schemas.microsoft.com/office/drawing/2014/main" val="10000"/>
                  </a:ext>
                </a:extLst>
              </a:tr>
              <a:tr h="1726165">
                <a:tc>
                  <a:txBody>
                    <a:bodyPr/>
                    <a:lstStyle/>
                    <a:p>
                      <a:r>
                        <a:rPr lang="en-US" sz="2000" dirty="0"/>
                        <a:t>If one light bulb goes out, the other bulbs in the circuit go out too.</a:t>
                      </a:r>
                    </a:p>
                  </a:txBody>
                  <a:tcPr marL="137160" marR="137160" marT="137160" marB="137160" anchor="ctr">
                    <a:solidFill>
                      <a:srgbClr val="DFE1D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If one light bulb goes out, the other bulbs in the circuit remain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extLst>
                  <a:ext uri="{0D108BD9-81ED-4DB2-BD59-A6C34878D82A}">
                    <a16:rowId xmlns:a16="http://schemas.microsoft.com/office/drawing/2014/main" val="10001"/>
                  </a:ext>
                </a:extLst>
              </a:tr>
              <a:tr h="1726165">
                <a:tc>
                  <a:txBody>
                    <a:bodyPr/>
                    <a:lstStyle/>
                    <a:p>
                      <a:r>
                        <a:rPr lang="en-US" sz="2000" dirty="0"/>
                        <a:t>There is ONE path in a series circuit.</a:t>
                      </a:r>
                    </a:p>
                  </a:txBody>
                  <a:tcPr marL="137160" marR="137160" marT="137160" marB="137160" anchor="ctr">
                    <a:solidFill>
                      <a:srgbClr val="DFE1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800" dirty="0"/>
                      </a:br>
                      <a:r>
                        <a:rPr lang="en-US" sz="2000" dirty="0"/>
                        <a:t>There is MORE THAN ONE path in a parallel circuit.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solidFill>
                  </a:tcPr>
                </a:tc>
                <a:extLst>
                  <a:ext uri="{0D108BD9-81ED-4DB2-BD59-A6C34878D82A}">
                    <a16:rowId xmlns:a16="http://schemas.microsoft.com/office/drawing/2014/main" val="10002"/>
                  </a:ext>
                </a:extLst>
              </a:tr>
              <a:tr h="2018735">
                <a:tc>
                  <a:txBody>
                    <a:bodyPr/>
                    <a:lstStyle/>
                    <a:p>
                      <a:r>
                        <a:rPr lang="en-US" sz="2000" dirty="0"/>
                        <a:t>Old Christmas lights are the only example of a series circuit.</a:t>
                      </a:r>
                    </a:p>
                  </a:txBody>
                  <a:tcPr marL="137160" marR="137160" marT="137160" marB="137160" anchor="ctr">
                    <a:solidFill>
                      <a:srgbClr val="DFE1D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800" dirty="0"/>
                      </a:br>
                      <a:r>
                        <a:rPr lang="en-US" sz="2000" dirty="0"/>
                        <a:t>Ceiling fans and classroom lights are good examples of parallel circuits.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spTree>
    <p:extLst>
      <p:ext uri="{BB962C8B-B14F-4D97-AF65-F5344CB8AC3E}">
        <p14:creationId xmlns:p14="http://schemas.microsoft.com/office/powerpoint/2010/main" val="110710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Circuit</a:t>
            </a:r>
          </a:p>
        </p:txBody>
      </p:sp>
      <p:sp>
        <p:nvSpPr>
          <p:cNvPr id="40" name="TextBox 39"/>
          <p:cNvSpPr txBox="1"/>
          <p:nvPr/>
        </p:nvSpPr>
        <p:spPr>
          <a:xfrm>
            <a:off x="119867" y="6242586"/>
            <a:ext cx="7467600" cy="369332"/>
          </a:xfrm>
          <a:prstGeom prst="rect">
            <a:avLst/>
          </a:prstGeom>
          <a:noFill/>
        </p:spPr>
        <p:txBody>
          <a:bodyPr wrap="square" rtlCol="0">
            <a:spAutoFit/>
          </a:bodyPr>
          <a:lstStyle/>
          <a:p>
            <a:r>
              <a:rPr lang="en-US" b="1" dirty="0">
                <a:solidFill>
                  <a:srgbClr val="FF0000"/>
                </a:solidFill>
              </a:rPr>
              <a:t>Safety is FIRST, Batteries are LAST!</a:t>
            </a:r>
          </a:p>
        </p:txBody>
      </p:sp>
      <p:grpSp>
        <p:nvGrpSpPr>
          <p:cNvPr id="90" name="Group 2"/>
          <p:cNvGrpSpPr>
            <a:grpSpLocks/>
          </p:cNvGrpSpPr>
          <p:nvPr/>
        </p:nvGrpSpPr>
        <p:grpSpPr bwMode="auto">
          <a:xfrm>
            <a:off x="3542318" y="1008220"/>
            <a:ext cx="6386459" cy="4996594"/>
            <a:chOff x="107548680" y="108699300"/>
            <a:chExt cx="5437027" cy="4000500"/>
          </a:xfrm>
        </p:grpSpPr>
        <p:sp>
          <p:nvSpPr>
            <p:cNvPr id="91" name="AutoShape 3"/>
            <p:cNvSpPr>
              <a:spLocks noChangeArrowheads="1"/>
            </p:cNvSpPr>
            <p:nvPr/>
          </p:nvSpPr>
          <p:spPr bwMode="auto">
            <a:xfrm>
              <a:off x="107825755" y="109308145"/>
              <a:ext cx="2160972" cy="1177658"/>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4"/>
            <p:cNvSpPr>
              <a:spLocks noChangeShapeType="1"/>
            </p:cNvSpPr>
            <p:nvPr/>
          </p:nvSpPr>
          <p:spPr bwMode="auto">
            <a:xfrm>
              <a:off x="107825755" y="109690230"/>
              <a:ext cx="2016907" cy="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5"/>
            <p:cNvSpPr>
              <a:spLocks noChangeShapeType="1"/>
            </p:cNvSpPr>
            <p:nvPr/>
          </p:nvSpPr>
          <p:spPr bwMode="auto">
            <a:xfrm flipV="1">
              <a:off x="109842662" y="109548911"/>
              <a:ext cx="144065" cy="141319"/>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6"/>
            <p:cNvSpPr txBox="1">
              <a:spLocks noChangeArrowheads="1"/>
            </p:cNvSpPr>
            <p:nvPr/>
          </p:nvSpPr>
          <p:spPr bwMode="auto">
            <a:xfrm>
              <a:off x="108125255" y="109258076"/>
              <a:ext cx="326155" cy="374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7"/>
            <p:cNvSpPr txBox="1">
              <a:spLocks noChangeArrowheads="1"/>
            </p:cNvSpPr>
            <p:nvPr/>
          </p:nvSpPr>
          <p:spPr bwMode="auto">
            <a:xfrm>
              <a:off x="109383644" y="109238421"/>
              <a:ext cx="240108" cy="204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AutoShape 8"/>
            <p:cNvSpPr>
              <a:spLocks noChangeArrowheads="1"/>
            </p:cNvSpPr>
            <p:nvPr/>
          </p:nvSpPr>
          <p:spPr bwMode="auto">
            <a:xfrm>
              <a:off x="108396679" y="109732102"/>
              <a:ext cx="629616" cy="659489"/>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AutoShape 9"/>
            <p:cNvSpPr>
              <a:spLocks noChangeArrowheads="1"/>
            </p:cNvSpPr>
            <p:nvPr/>
          </p:nvSpPr>
          <p:spPr bwMode="auto">
            <a:xfrm>
              <a:off x="107991163" y="109318614"/>
              <a:ext cx="96042" cy="94212"/>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AutoShape 10"/>
            <p:cNvSpPr>
              <a:spLocks noChangeArrowheads="1"/>
            </p:cNvSpPr>
            <p:nvPr/>
          </p:nvSpPr>
          <p:spPr bwMode="auto">
            <a:xfrm>
              <a:off x="109677254" y="109318614"/>
              <a:ext cx="96044" cy="94212"/>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AutoShape 11"/>
            <p:cNvSpPr>
              <a:spLocks noChangeArrowheads="1"/>
            </p:cNvSpPr>
            <p:nvPr/>
          </p:nvSpPr>
          <p:spPr bwMode="auto">
            <a:xfrm>
              <a:off x="110653693" y="108774274"/>
              <a:ext cx="2160972" cy="1177658"/>
            </a:xfrm>
            <a:prstGeom prst="cube">
              <a:avLst>
                <a:gd name="adj" fmla="val 12986"/>
              </a:avLst>
            </a:prstGeom>
            <a:solidFill>
              <a:srgbClr val="000000"/>
            </a:solidFill>
            <a:ln w="222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Line 12"/>
            <p:cNvSpPr>
              <a:spLocks noChangeShapeType="1"/>
            </p:cNvSpPr>
            <p:nvPr/>
          </p:nvSpPr>
          <p:spPr bwMode="auto">
            <a:xfrm>
              <a:off x="110653693" y="109156359"/>
              <a:ext cx="2016908" cy="1"/>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13"/>
            <p:cNvSpPr>
              <a:spLocks noChangeShapeType="1"/>
            </p:cNvSpPr>
            <p:nvPr/>
          </p:nvSpPr>
          <p:spPr bwMode="auto">
            <a:xfrm flipV="1">
              <a:off x="112670601" y="109025508"/>
              <a:ext cx="144064" cy="141318"/>
            </a:xfrm>
            <a:prstGeom prst="line">
              <a:avLst/>
            </a:prstGeom>
            <a:noFill/>
            <a:ln w="1905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4"/>
            <p:cNvSpPr txBox="1">
              <a:spLocks noChangeArrowheads="1"/>
            </p:cNvSpPr>
            <p:nvPr/>
          </p:nvSpPr>
          <p:spPr bwMode="auto">
            <a:xfrm>
              <a:off x="110953193" y="108724205"/>
              <a:ext cx="271967" cy="321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Text Box 15"/>
            <p:cNvSpPr txBox="1">
              <a:spLocks noChangeArrowheads="1"/>
            </p:cNvSpPr>
            <p:nvPr/>
          </p:nvSpPr>
          <p:spPr bwMode="auto">
            <a:xfrm>
              <a:off x="112243742" y="108702382"/>
              <a:ext cx="240108" cy="204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AutoShape 16"/>
            <p:cNvSpPr>
              <a:spLocks noChangeArrowheads="1"/>
            </p:cNvSpPr>
            <p:nvPr/>
          </p:nvSpPr>
          <p:spPr bwMode="auto">
            <a:xfrm>
              <a:off x="111224617" y="109198231"/>
              <a:ext cx="629616" cy="659488"/>
            </a:xfrm>
            <a:prstGeom prst="lightningBolt">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AutoShape 17"/>
            <p:cNvSpPr>
              <a:spLocks noChangeArrowheads="1"/>
            </p:cNvSpPr>
            <p:nvPr/>
          </p:nvSpPr>
          <p:spPr bwMode="auto">
            <a:xfrm>
              <a:off x="110819101" y="108784742"/>
              <a:ext cx="96044" cy="94213"/>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AutoShape 18"/>
            <p:cNvSpPr>
              <a:spLocks noChangeArrowheads="1"/>
            </p:cNvSpPr>
            <p:nvPr/>
          </p:nvSpPr>
          <p:spPr bwMode="auto">
            <a:xfrm>
              <a:off x="112505193" y="108784742"/>
              <a:ext cx="96043" cy="94213"/>
            </a:xfrm>
            <a:prstGeom prst="can">
              <a:avLst>
                <a:gd name="adj" fmla="val 25000"/>
              </a:avLst>
            </a:prstGeom>
            <a:solidFill>
              <a:srgbClr val="CCCCCC"/>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Freeform 19"/>
            <p:cNvSpPr>
              <a:spLocks/>
            </p:cNvSpPr>
            <p:nvPr/>
          </p:nvSpPr>
          <p:spPr bwMode="auto">
            <a:xfrm>
              <a:off x="109728000" y="108699300"/>
              <a:ext cx="1143000" cy="612382"/>
            </a:xfrm>
            <a:custGeom>
              <a:avLst/>
              <a:gdLst>
                <a:gd name="T0" fmla="*/ 0 w 1428750"/>
                <a:gd name="T1" fmla="*/ 742950 h 742950"/>
                <a:gd name="T2" fmla="*/ 228600 w 1428750"/>
                <a:gd name="T3" fmla="*/ 342900 h 742950"/>
                <a:gd name="T4" fmla="*/ 685800 w 1428750"/>
                <a:gd name="T5" fmla="*/ 57150 h 742950"/>
                <a:gd name="T6" fmla="*/ 1143000 w 1428750"/>
                <a:gd name="T7" fmla="*/ 0 h 742950"/>
                <a:gd name="T8" fmla="*/ 1371600 w 1428750"/>
                <a:gd name="T9" fmla="*/ 57150 h 742950"/>
                <a:gd name="T10" fmla="*/ 1428750 w 1428750"/>
                <a:gd name="T11" fmla="*/ 114300 h 742950"/>
              </a:gdLst>
              <a:ahLst/>
              <a:cxnLst>
                <a:cxn ang="0">
                  <a:pos x="T0" y="T1"/>
                </a:cxn>
                <a:cxn ang="0">
                  <a:pos x="T2" y="T3"/>
                </a:cxn>
                <a:cxn ang="0">
                  <a:pos x="T4" y="T5"/>
                </a:cxn>
                <a:cxn ang="0">
                  <a:pos x="T6" y="T7"/>
                </a:cxn>
                <a:cxn ang="0">
                  <a:pos x="T8" y="T9"/>
                </a:cxn>
                <a:cxn ang="0">
                  <a:pos x="T10" y="T11"/>
                </a:cxn>
              </a:cxnLst>
              <a:rect l="0" t="0" r="r" b="b"/>
              <a:pathLst>
                <a:path w="1428750" h="742950">
                  <a:moveTo>
                    <a:pt x="0" y="742950"/>
                  </a:moveTo>
                  <a:cubicBezTo>
                    <a:pt x="57150" y="600075"/>
                    <a:pt x="114300" y="457200"/>
                    <a:pt x="228600" y="342900"/>
                  </a:cubicBezTo>
                  <a:cubicBezTo>
                    <a:pt x="342900" y="228600"/>
                    <a:pt x="533400" y="114300"/>
                    <a:pt x="685800" y="57150"/>
                  </a:cubicBezTo>
                  <a:cubicBezTo>
                    <a:pt x="838200" y="0"/>
                    <a:pt x="1028700" y="0"/>
                    <a:pt x="1143000" y="0"/>
                  </a:cubicBezTo>
                  <a:cubicBezTo>
                    <a:pt x="1257300" y="0"/>
                    <a:pt x="1323975" y="38100"/>
                    <a:pt x="1371600" y="57150"/>
                  </a:cubicBezTo>
                  <a:cubicBezTo>
                    <a:pt x="1419225" y="76200"/>
                    <a:pt x="1423987" y="95250"/>
                    <a:pt x="1428750" y="114300"/>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AutoShape 20"/>
            <p:cNvSpPr>
              <a:spLocks noChangeArrowheads="1"/>
            </p:cNvSpPr>
            <p:nvPr/>
          </p:nvSpPr>
          <p:spPr bwMode="auto">
            <a:xfrm>
              <a:off x="108007169" y="112249673"/>
              <a:ext cx="912411" cy="450127"/>
            </a:xfrm>
            <a:prstGeom prst="can">
              <a:avLst>
                <a:gd name="adj" fmla="val 50000"/>
              </a:avLst>
            </a:prstGeom>
            <a:noFill/>
            <a:ln w="222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tebulb"/>
            <p:cNvSpPr>
              <a:spLocks noEditPoints="1" noChangeArrowheads="1"/>
            </p:cNvSpPr>
            <p:nvPr/>
          </p:nvSpPr>
          <p:spPr bwMode="auto">
            <a:xfrm>
              <a:off x="108097876" y="111380823"/>
              <a:ext cx="712318" cy="96306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9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0" name="Oval 22"/>
            <p:cNvSpPr>
              <a:spLocks noChangeArrowheads="1"/>
            </p:cNvSpPr>
            <p:nvPr/>
          </p:nvSpPr>
          <p:spPr bwMode="auto">
            <a:xfrm>
              <a:off x="108738165" y="112333417"/>
              <a:ext cx="101379" cy="57575"/>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Oval 23"/>
            <p:cNvSpPr>
              <a:spLocks noChangeArrowheads="1"/>
            </p:cNvSpPr>
            <p:nvPr/>
          </p:nvSpPr>
          <p:spPr bwMode="auto">
            <a:xfrm>
              <a:off x="108087205" y="112328183"/>
              <a:ext cx="101379" cy="57575"/>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Freeform 24"/>
            <p:cNvSpPr>
              <a:spLocks/>
            </p:cNvSpPr>
            <p:nvPr/>
          </p:nvSpPr>
          <p:spPr bwMode="auto">
            <a:xfrm rot="-128318">
              <a:off x="107548680" y="109385100"/>
              <a:ext cx="548640" cy="2971800"/>
            </a:xfrm>
            <a:custGeom>
              <a:avLst/>
              <a:gdLst>
                <a:gd name="T0" fmla="*/ 428625 w 485775"/>
                <a:gd name="T1" fmla="*/ 0 h 3143250"/>
                <a:gd name="T2" fmla="*/ 200025 w 485775"/>
                <a:gd name="T3" fmla="*/ 457200 h 3143250"/>
                <a:gd name="T4" fmla="*/ 28575 w 485775"/>
                <a:gd name="T5" fmla="*/ 971550 h 3143250"/>
                <a:gd name="T6" fmla="*/ 28575 w 485775"/>
                <a:gd name="T7" fmla="*/ 1714500 h 3143250"/>
                <a:gd name="T8" fmla="*/ 200025 w 485775"/>
                <a:gd name="T9" fmla="*/ 2628900 h 3143250"/>
                <a:gd name="T10" fmla="*/ 485775 w 485775"/>
                <a:gd name="T11" fmla="*/ 3143250 h 3143250"/>
              </a:gdLst>
              <a:ahLst/>
              <a:cxnLst>
                <a:cxn ang="0">
                  <a:pos x="T0" y="T1"/>
                </a:cxn>
                <a:cxn ang="0">
                  <a:pos x="T2" y="T3"/>
                </a:cxn>
                <a:cxn ang="0">
                  <a:pos x="T4" y="T5"/>
                </a:cxn>
                <a:cxn ang="0">
                  <a:pos x="T6" y="T7"/>
                </a:cxn>
                <a:cxn ang="0">
                  <a:pos x="T8" y="T9"/>
                </a:cxn>
                <a:cxn ang="0">
                  <a:pos x="T10" y="T11"/>
                </a:cxn>
              </a:cxnLst>
              <a:rect l="0" t="0" r="r" b="b"/>
              <a:pathLst>
                <a:path w="485775" h="3143250">
                  <a:moveTo>
                    <a:pt x="428625" y="0"/>
                  </a:moveTo>
                  <a:cubicBezTo>
                    <a:pt x="347662" y="147637"/>
                    <a:pt x="266700" y="295275"/>
                    <a:pt x="200025" y="457200"/>
                  </a:cubicBezTo>
                  <a:cubicBezTo>
                    <a:pt x="133350" y="619125"/>
                    <a:pt x="57150" y="762000"/>
                    <a:pt x="28575" y="971550"/>
                  </a:cubicBezTo>
                  <a:cubicBezTo>
                    <a:pt x="0" y="1181100"/>
                    <a:pt x="0" y="1438275"/>
                    <a:pt x="28575" y="1714500"/>
                  </a:cubicBezTo>
                  <a:cubicBezTo>
                    <a:pt x="57150" y="1990725"/>
                    <a:pt x="123825" y="2390775"/>
                    <a:pt x="200025" y="2628900"/>
                  </a:cubicBezTo>
                  <a:cubicBezTo>
                    <a:pt x="276225" y="2867025"/>
                    <a:pt x="381000" y="3005137"/>
                    <a:pt x="485775" y="3143250"/>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AutoShape 25"/>
            <p:cNvSpPr>
              <a:spLocks noChangeArrowheads="1"/>
            </p:cNvSpPr>
            <p:nvPr/>
          </p:nvSpPr>
          <p:spPr bwMode="auto">
            <a:xfrm>
              <a:off x="110701715" y="112181631"/>
              <a:ext cx="1248562" cy="329744"/>
            </a:xfrm>
            <a:prstGeom prst="cube">
              <a:avLst>
                <a:gd name="adj" fmla="val 36111"/>
              </a:avLst>
            </a:prstGeom>
            <a:solidFill>
              <a:srgbClr val="808080"/>
            </a:soli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Rectangle 26"/>
            <p:cNvSpPr>
              <a:spLocks noChangeArrowheads="1"/>
            </p:cNvSpPr>
            <p:nvPr/>
          </p:nvSpPr>
          <p:spPr bwMode="auto">
            <a:xfrm>
              <a:off x="110952494" y="111998440"/>
              <a:ext cx="133394" cy="235530"/>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Rectangle 27"/>
            <p:cNvSpPr>
              <a:spLocks noChangeArrowheads="1"/>
            </p:cNvSpPr>
            <p:nvPr/>
          </p:nvSpPr>
          <p:spPr bwMode="auto">
            <a:xfrm>
              <a:off x="111587447" y="111993206"/>
              <a:ext cx="133393" cy="235530"/>
            </a:xfrm>
            <a:prstGeom prst="rect">
              <a:avLst/>
            </a:prstGeom>
            <a:solidFill>
              <a:srgbClr val="FF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28"/>
            <p:cNvSpPr>
              <a:spLocks noChangeArrowheads="1"/>
            </p:cNvSpPr>
            <p:nvPr/>
          </p:nvSpPr>
          <p:spPr bwMode="auto">
            <a:xfrm>
              <a:off x="110808430" y="111868635"/>
              <a:ext cx="912410" cy="141320"/>
            </a:xfrm>
            <a:prstGeom prst="rect">
              <a:avLst/>
            </a:prstGeom>
            <a:noFill/>
            <a:ln w="222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Rectangle 29"/>
            <p:cNvSpPr>
              <a:spLocks noChangeArrowheads="1"/>
            </p:cNvSpPr>
            <p:nvPr/>
          </p:nvSpPr>
          <p:spPr bwMode="auto">
            <a:xfrm>
              <a:off x="110633417" y="111813154"/>
              <a:ext cx="192088" cy="235532"/>
            </a:xfrm>
            <a:prstGeom prst="rect">
              <a:avLst/>
            </a:prstGeom>
            <a:solidFill>
              <a:srgbClr val="00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Oval 30"/>
            <p:cNvSpPr>
              <a:spLocks noChangeArrowheads="1"/>
            </p:cNvSpPr>
            <p:nvPr/>
          </p:nvSpPr>
          <p:spPr bwMode="auto">
            <a:xfrm>
              <a:off x="110968502" y="112092652"/>
              <a:ext cx="96043" cy="94213"/>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Oval 31"/>
            <p:cNvSpPr>
              <a:spLocks noChangeArrowheads="1"/>
            </p:cNvSpPr>
            <p:nvPr/>
          </p:nvSpPr>
          <p:spPr bwMode="auto">
            <a:xfrm>
              <a:off x="111608790" y="112092652"/>
              <a:ext cx="96043" cy="94213"/>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Freeform 32"/>
            <p:cNvSpPr>
              <a:spLocks/>
            </p:cNvSpPr>
            <p:nvPr/>
          </p:nvSpPr>
          <p:spPr bwMode="auto">
            <a:xfrm rot="-183806">
              <a:off x="108798360" y="111924395"/>
              <a:ext cx="2224267" cy="371545"/>
            </a:xfrm>
            <a:custGeom>
              <a:avLst/>
              <a:gdLst>
                <a:gd name="T0" fmla="*/ 0 w 2457450"/>
                <a:gd name="T1" fmla="*/ 295275 h 295275"/>
                <a:gd name="T2" fmla="*/ 342900 w 2457450"/>
                <a:gd name="T3" fmla="*/ 123825 h 295275"/>
                <a:gd name="T4" fmla="*/ 1085850 w 2457450"/>
                <a:gd name="T5" fmla="*/ 9525 h 295275"/>
                <a:gd name="T6" fmla="*/ 1657350 w 2457450"/>
                <a:gd name="T7" fmla="*/ 66675 h 295275"/>
                <a:gd name="T8" fmla="*/ 2457450 w 2457450"/>
                <a:gd name="T9" fmla="*/ 180975 h 295275"/>
              </a:gdLst>
              <a:ahLst/>
              <a:cxnLst>
                <a:cxn ang="0">
                  <a:pos x="T0" y="T1"/>
                </a:cxn>
                <a:cxn ang="0">
                  <a:pos x="T2" y="T3"/>
                </a:cxn>
                <a:cxn ang="0">
                  <a:pos x="T4" y="T5"/>
                </a:cxn>
                <a:cxn ang="0">
                  <a:pos x="T6" y="T7"/>
                </a:cxn>
                <a:cxn ang="0">
                  <a:pos x="T8" y="T9"/>
                </a:cxn>
              </a:cxnLst>
              <a:rect l="0" t="0" r="r" b="b"/>
              <a:pathLst>
                <a:path w="2457450" h="295275">
                  <a:moveTo>
                    <a:pt x="0" y="295275"/>
                  </a:moveTo>
                  <a:cubicBezTo>
                    <a:pt x="80962" y="233362"/>
                    <a:pt x="161925" y="171450"/>
                    <a:pt x="342900" y="123825"/>
                  </a:cubicBezTo>
                  <a:cubicBezTo>
                    <a:pt x="523875" y="76200"/>
                    <a:pt x="866775" y="19050"/>
                    <a:pt x="1085850" y="9525"/>
                  </a:cubicBezTo>
                  <a:cubicBezTo>
                    <a:pt x="1304925" y="0"/>
                    <a:pt x="1428750" y="38100"/>
                    <a:pt x="1657350" y="66675"/>
                  </a:cubicBezTo>
                  <a:cubicBezTo>
                    <a:pt x="1885950" y="95250"/>
                    <a:pt x="2171700" y="138112"/>
                    <a:pt x="2457450" y="180975"/>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Freeform 33"/>
            <p:cNvSpPr>
              <a:spLocks/>
            </p:cNvSpPr>
            <p:nvPr/>
          </p:nvSpPr>
          <p:spPr bwMode="auto">
            <a:xfrm rot="-174286">
              <a:off x="111556726" y="108753553"/>
              <a:ext cx="1428981" cy="3371850"/>
            </a:xfrm>
            <a:custGeom>
              <a:avLst/>
              <a:gdLst>
                <a:gd name="T0" fmla="*/ 1143000 w 1447800"/>
                <a:gd name="T1" fmla="*/ 66675 h 4067175"/>
                <a:gd name="T2" fmla="*/ 1371600 w 1447800"/>
                <a:gd name="T3" fmla="*/ 123825 h 4067175"/>
                <a:gd name="T4" fmla="*/ 1428750 w 1447800"/>
                <a:gd name="T5" fmla="*/ 809625 h 4067175"/>
                <a:gd name="T6" fmla="*/ 1314450 w 1447800"/>
                <a:gd name="T7" fmla="*/ 2181225 h 4067175"/>
                <a:gd name="T8" fmla="*/ 628650 w 1447800"/>
                <a:gd name="T9" fmla="*/ 3609975 h 4067175"/>
                <a:gd name="T10" fmla="*/ 0 w 1447800"/>
                <a:gd name="T11" fmla="*/ 4067175 h 4067175"/>
              </a:gdLst>
              <a:ahLst/>
              <a:cxnLst>
                <a:cxn ang="0">
                  <a:pos x="T0" y="T1"/>
                </a:cxn>
                <a:cxn ang="0">
                  <a:pos x="T2" y="T3"/>
                </a:cxn>
                <a:cxn ang="0">
                  <a:pos x="T4" y="T5"/>
                </a:cxn>
                <a:cxn ang="0">
                  <a:pos x="T6" y="T7"/>
                </a:cxn>
                <a:cxn ang="0">
                  <a:pos x="T8" y="T9"/>
                </a:cxn>
                <a:cxn ang="0">
                  <a:pos x="T10" y="T11"/>
                </a:cxn>
              </a:cxnLst>
              <a:rect l="0" t="0" r="r" b="b"/>
              <a:pathLst>
                <a:path w="1447800" h="4067175">
                  <a:moveTo>
                    <a:pt x="1143000" y="66675"/>
                  </a:moveTo>
                  <a:cubicBezTo>
                    <a:pt x="1233487" y="33337"/>
                    <a:pt x="1323975" y="0"/>
                    <a:pt x="1371600" y="123825"/>
                  </a:cubicBezTo>
                  <a:cubicBezTo>
                    <a:pt x="1419225" y="247650"/>
                    <a:pt x="1438275" y="466725"/>
                    <a:pt x="1428750" y="809625"/>
                  </a:cubicBezTo>
                  <a:cubicBezTo>
                    <a:pt x="1419225" y="1152525"/>
                    <a:pt x="1447800" y="1714500"/>
                    <a:pt x="1314450" y="2181225"/>
                  </a:cubicBezTo>
                  <a:cubicBezTo>
                    <a:pt x="1181100" y="2647950"/>
                    <a:pt x="847725" y="3295650"/>
                    <a:pt x="628650" y="3609975"/>
                  </a:cubicBezTo>
                  <a:cubicBezTo>
                    <a:pt x="409575" y="3924300"/>
                    <a:pt x="204787" y="3995737"/>
                    <a:pt x="0" y="4067175"/>
                  </a:cubicBezTo>
                </a:path>
              </a:pathLst>
            </a:custGeom>
            <a:noFill/>
            <a:ln w="1905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9830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358664"/>
              </p:ext>
            </p:extLst>
          </p:nvPr>
        </p:nvGraphicFramePr>
        <p:xfrm>
          <a:off x="1989118" y="154985"/>
          <a:ext cx="8735709" cy="6495381"/>
        </p:xfrm>
        <a:graphic>
          <a:graphicData uri="http://schemas.openxmlformats.org/drawingml/2006/table">
            <a:tbl>
              <a:tblPr firstRow="1" bandRow="1">
                <a:tableStyleId>{5C22544A-7EE6-4342-B048-85BDC9FD1C3A}</a:tableStyleId>
              </a:tblPr>
              <a:tblGrid>
                <a:gridCol w="2911903">
                  <a:extLst>
                    <a:ext uri="{9D8B030D-6E8A-4147-A177-3AD203B41FA5}">
                      <a16:colId xmlns:a16="http://schemas.microsoft.com/office/drawing/2014/main" val="20000"/>
                    </a:ext>
                  </a:extLst>
                </a:gridCol>
                <a:gridCol w="2911903">
                  <a:extLst>
                    <a:ext uri="{9D8B030D-6E8A-4147-A177-3AD203B41FA5}">
                      <a16:colId xmlns:a16="http://schemas.microsoft.com/office/drawing/2014/main" val="20001"/>
                    </a:ext>
                  </a:extLst>
                </a:gridCol>
                <a:gridCol w="2911903">
                  <a:extLst>
                    <a:ext uri="{9D8B030D-6E8A-4147-A177-3AD203B41FA5}">
                      <a16:colId xmlns:a16="http://schemas.microsoft.com/office/drawing/2014/main" val="20002"/>
                    </a:ext>
                  </a:extLst>
                </a:gridCol>
              </a:tblGrid>
              <a:tr h="1024316">
                <a:tc>
                  <a:txBody>
                    <a:bodyPr/>
                    <a:lstStyle/>
                    <a:p>
                      <a:pPr algn="l"/>
                      <a:r>
                        <a:rPr lang="en-US" sz="2000" dirty="0">
                          <a:solidFill>
                            <a:schemeClr val="bg1"/>
                          </a:solidFill>
                          <a:latin typeface="+mn-lt"/>
                        </a:rPr>
                        <a:t>Series</a:t>
                      </a:r>
                      <a:r>
                        <a:rPr lang="en-US" sz="2000" baseline="0" dirty="0">
                          <a:solidFill>
                            <a:schemeClr val="bg1"/>
                          </a:solidFill>
                          <a:latin typeface="+mn-lt"/>
                        </a:rPr>
                        <a:t> Circuit</a:t>
                      </a:r>
                      <a:endParaRPr lang="en-US" sz="2000" dirty="0">
                        <a:solidFill>
                          <a:schemeClr val="bg1"/>
                        </a:solidFill>
                        <a:latin typeface="+mn-lt"/>
                      </a:endParaRPr>
                    </a:p>
                  </a:txBody>
                  <a:tcPr marL="137160" marR="137160" marT="137160" marB="137160" anchor="ctr">
                    <a:solidFill>
                      <a:srgbClr val="298FC2"/>
                    </a:solidFill>
                  </a:tcPr>
                </a:tc>
                <a:tc>
                  <a:txBody>
                    <a:bodyPr/>
                    <a:lstStyle/>
                    <a:p>
                      <a:pPr algn="l"/>
                      <a:r>
                        <a:rPr lang="en-US" sz="2000" dirty="0">
                          <a:solidFill>
                            <a:schemeClr val="bg1"/>
                          </a:solidFill>
                          <a:latin typeface="+mn-lt"/>
                        </a:rPr>
                        <a:t>Parallel Circuit</a:t>
                      </a:r>
                    </a:p>
                  </a:txBody>
                  <a:tcPr marL="137160" marR="137160" marT="137160" marB="137160" anchor="ctr">
                    <a:solidFill>
                      <a:srgbClr val="298FC2"/>
                    </a:solidFill>
                  </a:tcPr>
                </a:tc>
                <a:tc>
                  <a:txBody>
                    <a:bodyPr/>
                    <a:lstStyle/>
                    <a:p>
                      <a:pPr algn="l"/>
                      <a:r>
                        <a:rPr lang="en-US" sz="2000" dirty="0">
                          <a:solidFill>
                            <a:schemeClr val="bg1"/>
                          </a:solidFill>
                          <a:latin typeface="+mn-lt"/>
                        </a:rPr>
                        <a:t>Switch Circuit</a:t>
                      </a:r>
                    </a:p>
                  </a:txBody>
                  <a:tcPr marL="137160" marR="137160" marT="137160" marB="137160" anchor="ctr">
                    <a:solidFill>
                      <a:srgbClr val="298FC2"/>
                    </a:solidFill>
                  </a:tcPr>
                </a:tc>
                <a:extLst>
                  <a:ext uri="{0D108BD9-81ED-4DB2-BD59-A6C34878D82A}">
                    <a16:rowId xmlns:a16="http://schemas.microsoft.com/office/drawing/2014/main" val="10000"/>
                  </a:ext>
                </a:extLst>
              </a:tr>
              <a:tr h="1726165">
                <a:tc>
                  <a:txBody>
                    <a:bodyPr/>
                    <a:lstStyle/>
                    <a:p>
                      <a:r>
                        <a:rPr lang="en-US" sz="2000" dirty="0"/>
                        <a:t>If one light bulb goes out, the other bulbs in the circuit go out too.</a:t>
                      </a:r>
                    </a:p>
                  </a:txBody>
                  <a:tcPr marL="137160" marR="137160" marT="137160" marB="137160" anchor="ctr">
                    <a:solidFill>
                      <a:srgbClr val="DFE1D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If one light bulb goes out, the other bulbs in the circuit remain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circuit can be opened or closed using a switch.</a:t>
                      </a:r>
                    </a:p>
                  </a:txBody>
                  <a:tcPr marL="137160" marR="137160" marT="137160" marB="137160" anchor="ctr">
                    <a:solidFill>
                      <a:srgbClr val="DFE1DF">
                        <a:alpha val="20000"/>
                      </a:srgbClr>
                    </a:solidFill>
                  </a:tcPr>
                </a:tc>
                <a:extLst>
                  <a:ext uri="{0D108BD9-81ED-4DB2-BD59-A6C34878D82A}">
                    <a16:rowId xmlns:a16="http://schemas.microsoft.com/office/drawing/2014/main" val="10001"/>
                  </a:ext>
                </a:extLst>
              </a:tr>
              <a:tr h="1726165">
                <a:tc>
                  <a:txBody>
                    <a:bodyPr/>
                    <a:lstStyle/>
                    <a:p>
                      <a:r>
                        <a:rPr lang="en-US" sz="2000" dirty="0"/>
                        <a:t>There is ONE path in a series circuit.</a:t>
                      </a:r>
                    </a:p>
                  </a:txBody>
                  <a:tcPr marL="137160" marR="137160" marT="137160" marB="137160" anchor="ctr">
                    <a:solidFill>
                      <a:srgbClr val="DFE1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800" dirty="0"/>
                      </a:br>
                      <a:r>
                        <a:rPr lang="en-US" sz="2000" dirty="0"/>
                        <a:t>There is MORE THAN ONE path in a parallel circuit.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switch serves as a pathway in the circuit.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solidFill>
                  </a:tcPr>
                </a:tc>
                <a:extLst>
                  <a:ext uri="{0D108BD9-81ED-4DB2-BD59-A6C34878D82A}">
                    <a16:rowId xmlns:a16="http://schemas.microsoft.com/office/drawing/2014/main" val="10002"/>
                  </a:ext>
                </a:extLst>
              </a:tr>
              <a:tr h="2018735">
                <a:tc>
                  <a:txBody>
                    <a:bodyPr/>
                    <a:lstStyle/>
                    <a:p>
                      <a:r>
                        <a:rPr lang="en-US" sz="2000" dirty="0"/>
                        <a:t>Old Christmas lights are the only example of a series circuit.</a:t>
                      </a:r>
                    </a:p>
                  </a:txBody>
                  <a:tcPr marL="137160" marR="137160" marT="137160" marB="137160" anchor="ctr">
                    <a:solidFill>
                      <a:srgbClr val="DFE1D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800" dirty="0"/>
                      </a:br>
                      <a:r>
                        <a:rPr lang="en-US" sz="2000" dirty="0"/>
                        <a:t>Ceiling fans and classroom lights are good examples of parallel circuits.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switch on a wall is a good example of a switch circuit.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7160" marR="137160" marT="137160" marB="137160" anchor="ctr">
                    <a:solidFill>
                      <a:srgbClr val="DFE1DF">
                        <a:alpha val="20000"/>
                      </a:srgbClr>
                    </a:solidFill>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141" y="6221398"/>
            <a:ext cx="536210" cy="428968"/>
          </a:xfrm>
          <a:prstGeom prst="rect">
            <a:avLst/>
          </a:prstGeom>
        </p:spPr>
      </p:pic>
    </p:spTree>
    <p:extLst>
      <p:ext uri="{BB962C8B-B14F-4D97-AF65-F5344CB8AC3E}">
        <p14:creationId xmlns:p14="http://schemas.microsoft.com/office/powerpoint/2010/main" val="40820259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PEC">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850E8082641542B3462FB8DF330658" ma:contentTypeVersion="0" ma:contentTypeDescription="Create a new document." ma:contentTypeScope="" ma:versionID="b9fae5b20c73c89ccd9d5afb351b35f0">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EBAEF-9422-4CB6-B28E-B79957E7C99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C88F042-3349-427A-A99B-8ED93C28B360}">
  <ds:schemaRefs>
    <ds:schemaRef ds:uri="http://schemas.microsoft.com/sharepoint/v3/contenttype/forms"/>
  </ds:schemaRefs>
</ds:datastoreItem>
</file>

<file path=customXml/itemProps3.xml><?xml version="1.0" encoding="utf-8"?>
<ds:datastoreItem xmlns:ds="http://schemas.openxmlformats.org/officeDocument/2006/customXml" ds:itemID="{F0BA0925-1951-413A-BA9B-7E963355F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345</TotalTime>
  <Words>1132</Words>
  <Application>Microsoft Office PowerPoint</Application>
  <PresentationFormat>Widescreen</PresentationFormat>
  <Paragraphs>183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Amasis MT Pro Black</vt:lpstr>
      <vt:lpstr>Arial</vt:lpstr>
      <vt:lpstr>Calibri</vt:lpstr>
      <vt:lpstr>Calibri Light</vt:lpstr>
      <vt:lpstr>Times New Roman</vt:lpstr>
      <vt:lpstr>Office Theme</vt:lpstr>
      <vt:lpstr>Circuit Builder Lab</vt:lpstr>
      <vt:lpstr>Slide title or headline</vt:lpstr>
      <vt:lpstr>What is a circuit?</vt:lpstr>
      <vt:lpstr>Series Circuit</vt:lpstr>
      <vt:lpstr>PowerPoint Presentation</vt:lpstr>
      <vt:lpstr>Parallel Circuit</vt:lpstr>
      <vt:lpstr>PowerPoint Presentation</vt:lpstr>
      <vt:lpstr>Switch Circuit</vt:lpstr>
      <vt:lpstr>PowerPoint Presentation</vt:lpstr>
      <vt:lpstr>Conductors and Insulators</vt:lpstr>
      <vt:lpstr>PowerPoint Presentation</vt:lpstr>
      <vt:lpstr>POP QUIZ! Student construct a circuit using different colored lightbulbs. What will happen if switch 3 is closed and other switches are left open?</vt:lpstr>
      <vt:lpstr>POP QUIZ! Which of these changes to the electric circuit shown below will cause the lightbulb to light up?</vt:lpstr>
      <vt:lpstr>POP QUIZ! The red lightbulb in the circuit below does not light up. Which statement explains this observation?</vt:lpstr>
      <vt:lpstr>POP QUIZ! The diagram shows an electric circuit with four lights that a student plans to build. When the student connects the wires as shown, which of the lights will light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Packer, Kevyn</cp:lastModifiedBy>
  <cp:revision>105</cp:revision>
  <cp:lastPrinted>2018-05-30T18:58:54Z</cp:lastPrinted>
  <dcterms:created xsi:type="dcterms:W3CDTF">2018-05-01T21:00:04Z</dcterms:created>
  <dcterms:modified xsi:type="dcterms:W3CDTF">2023-09-25T16:37:26Z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0x01010032850E8082641542B3462FB8DF330658</vt:lpwstr>
  </property>
</Properties>
</file>